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40"/>
  </p:notesMasterIdLst>
  <p:handoutMasterIdLst>
    <p:handoutMasterId r:id="rId41"/>
  </p:handoutMasterIdLst>
  <p:sldIdLst>
    <p:sldId id="256" r:id="rId5"/>
    <p:sldId id="262" r:id="rId6"/>
    <p:sldId id="295" r:id="rId7"/>
    <p:sldId id="425" r:id="rId8"/>
    <p:sldId id="426" r:id="rId9"/>
    <p:sldId id="427" r:id="rId10"/>
    <p:sldId id="429" r:id="rId11"/>
    <p:sldId id="430" r:id="rId12"/>
    <p:sldId id="370" r:id="rId13"/>
    <p:sldId id="374" r:id="rId14"/>
    <p:sldId id="375" r:id="rId15"/>
    <p:sldId id="408" r:id="rId16"/>
    <p:sldId id="409" r:id="rId17"/>
    <p:sldId id="410" r:id="rId18"/>
    <p:sldId id="371" r:id="rId19"/>
    <p:sldId id="376" r:id="rId20"/>
    <p:sldId id="412" r:id="rId21"/>
    <p:sldId id="414" r:id="rId22"/>
    <p:sldId id="413" r:id="rId23"/>
    <p:sldId id="423" r:id="rId24"/>
    <p:sldId id="415" r:id="rId25"/>
    <p:sldId id="416" r:id="rId26"/>
    <p:sldId id="417" r:id="rId27"/>
    <p:sldId id="431" r:id="rId28"/>
    <p:sldId id="418" r:id="rId29"/>
    <p:sldId id="419" r:id="rId30"/>
    <p:sldId id="421" r:id="rId31"/>
    <p:sldId id="420" r:id="rId32"/>
    <p:sldId id="422" r:id="rId33"/>
    <p:sldId id="380" r:id="rId34"/>
    <p:sldId id="424" r:id="rId35"/>
    <p:sldId id="432" r:id="rId36"/>
    <p:sldId id="433" r:id="rId37"/>
    <p:sldId id="434"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0D179-AFE8-46CC-8443-B571D7DD2919}" v="1971" dt="2024-07-18T20:22:08.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94660"/>
  </p:normalViewPr>
  <p:slideViewPr>
    <p:cSldViewPr snapToGrid="0">
      <p:cViewPr varScale="1">
        <p:scale>
          <a:sx n="92" d="100"/>
          <a:sy n="92" d="100"/>
        </p:scale>
        <p:origin x="101" y="44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7/19/2024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18335730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680" r:id="rId21"/>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wav"/><Relationship Id="rId7" Type="http://schemas.openxmlformats.org/officeDocument/2006/relationships/slideLayout" Target="../slideLayouts/slideLayout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5.wav"/><Relationship Id="rId7" Type="http://schemas.openxmlformats.org/officeDocument/2006/relationships/slideLayout" Target="../slideLayouts/slideLayout9.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5" Type="http://schemas.microsoft.com/office/2007/relationships/media" Target="../media/media6.wav"/><Relationship Id="rId4" Type="http://schemas.openxmlformats.org/officeDocument/2006/relationships/audio" Target="../media/media5.wa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audio" Target="../media/media10.wav"/><Relationship Id="rId13" Type="http://schemas.microsoft.com/office/2007/relationships/media" Target="../media/media13.wav"/><Relationship Id="rId18" Type="http://schemas.openxmlformats.org/officeDocument/2006/relationships/image" Target="../media/image38.png"/><Relationship Id="rId3" Type="http://schemas.microsoft.com/office/2007/relationships/media" Target="../media/media8.wav"/><Relationship Id="rId7" Type="http://schemas.microsoft.com/office/2007/relationships/media" Target="../media/media10.wav"/><Relationship Id="rId12" Type="http://schemas.openxmlformats.org/officeDocument/2006/relationships/audio" Target="../media/media12.wav"/><Relationship Id="rId17" Type="http://schemas.openxmlformats.org/officeDocument/2006/relationships/slideLayout" Target="../slideLayouts/slideLayout9.xml"/><Relationship Id="rId2" Type="http://schemas.openxmlformats.org/officeDocument/2006/relationships/audio" Target="../media/media7.wav"/><Relationship Id="rId16" Type="http://schemas.openxmlformats.org/officeDocument/2006/relationships/audio" Target="../media/media14.wav"/><Relationship Id="rId1" Type="http://schemas.microsoft.com/office/2007/relationships/media" Target="../media/media7.wav"/><Relationship Id="rId6" Type="http://schemas.openxmlformats.org/officeDocument/2006/relationships/audio" Target="../media/media9.wav"/><Relationship Id="rId11" Type="http://schemas.microsoft.com/office/2007/relationships/media" Target="../media/media12.wav"/><Relationship Id="rId5" Type="http://schemas.microsoft.com/office/2007/relationships/media" Target="../media/media9.wav"/><Relationship Id="rId15" Type="http://schemas.microsoft.com/office/2007/relationships/media" Target="../media/media14.wav"/><Relationship Id="rId10" Type="http://schemas.openxmlformats.org/officeDocument/2006/relationships/audio" Target="../media/media11.wav"/><Relationship Id="rId19" Type="http://schemas.openxmlformats.org/officeDocument/2006/relationships/image" Target="../media/image35.png"/><Relationship Id="rId4" Type="http://schemas.openxmlformats.org/officeDocument/2006/relationships/audio" Target="../media/media8.wav"/><Relationship Id="rId9" Type="http://schemas.microsoft.com/office/2007/relationships/media" Target="../media/media11.wav"/><Relationship Id="rId14" Type="http://schemas.openxmlformats.org/officeDocument/2006/relationships/audio" Target="../media/media13.wav"/></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audio" Target="../media/media18.wav"/><Relationship Id="rId13" Type="http://schemas.microsoft.com/office/2007/relationships/media" Target="../media/media21.wav"/><Relationship Id="rId18" Type="http://schemas.openxmlformats.org/officeDocument/2006/relationships/image" Target="../media/image35.png"/><Relationship Id="rId3" Type="http://schemas.microsoft.com/office/2007/relationships/media" Target="../media/media16.wav"/><Relationship Id="rId7" Type="http://schemas.microsoft.com/office/2007/relationships/media" Target="../media/media18.wav"/><Relationship Id="rId12" Type="http://schemas.openxmlformats.org/officeDocument/2006/relationships/audio" Target="../media/media20.wav"/><Relationship Id="rId17" Type="http://schemas.openxmlformats.org/officeDocument/2006/relationships/slideLayout" Target="../slideLayouts/slideLayout9.xml"/><Relationship Id="rId2" Type="http://schemas.openxmlformats.org/officeDocument/2006/relationships/audio" Target="../media/media15.wav"/><Relationship Id="rId16" Type="http://schemas.openxmlformats.org/officeDocument/2006/relationships/audio" Target="../media/media22.wav"/><Relationship Id="rId1" Type="http://schemas.microsoft.com/office/2007/relationships/media" Target="../media/media15.wav"/><Relationship Id="rId6" Type="http://schemas.openxmlformats.org/officeDocument/2006/relationships/audio" Target="../media/media17.wav"/><Relationship Id="rId11" Type="http://schemas.microsoft.com/office/2007/relationships/media" Target="../media/media20.wav"/><Relationship Id="rId5" Type="http://schemas.microsoft.com/office/2007/relationships/media" Target="../media/media17.wav"/><Relationship Id="rId15" Type="http://schemas.microsoft.com/office/2007/relationships/media" Target="../media/media22.wav"/><Relationship Id="rId10" Type="http://schemas.openxmlformats.org/officeDocument/2006/relationships/audio" Target="../media/media19.wav"/><Relationship Id="rId4" Type="http://schemas.openxmlformats.org/officeDocument/2006/relationships/audio" Target="../media/media16.wav"/><Relationship Id="rId9" Type="http://schemas.microsoft.com/office/2007/relationships/media" Target="../media/media19.wav"/><Relationship Id="rId14" Type="http://schemas.openxmlformats.org/officeDocument/2006/relationships/audio" Target="../media/media21.wav"/></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audio" Target="../media/media26.wav"/><Relationship Id="rId13" Type="http://schemas.microsoft.com/office/2007/relationships/media" Target="../media/media29.wav"/><Relationship Id="rId3" Type="http://schemas.microsoft.com/office/2007/relationships/media" Target="../media/media24.wav"/><Relationship Id="rId7" Type="http://schemas.microsoft.com/office/2007/relationships/media" Target="../media/media26.wav"/><Relationship Id="rId12" Type="http://schemas.openxmlformats.org/officeDocument/2006/relationships/audio" Target="../media/media28.wav"/><Relationship Id="rId17" Type="http://schemas.openxmlformats.org/officeDocument/2006/relationships/image" Target="../media/image47.png"/><Relationship Id="rId2" Type="http://schemas.openxmlformats.org/officeDocument/2006/relationships/audio" Target="../media/media23.wav"/><Relationship Id="rId16" Type="http://schemas.openxmlformats.org/officeDocument/2006/relationships/image" Target="../media/image35.png"/><Relationship Id="rId1" Type="http://schemas.microsoft.com/office/2007/relationships/media" Target="../media/media23.wav"/><Relationship Id="rId6" Type="http://schemas.openxmlformats.org/officeDocument/2006/relationships/audio" Target="../media/media25.wav"/><Relationship Id="rId11" Type="http://schemas.microsoft.com/office/2007/relationships/media" Target="../media/media28.wav"/><Relationship Id="rId5" Type="http://schemas.microsoft.com/office/2007/relationships/media" Target="../media/media25.wav"/><Relationship Id="rId15" Type="http://schemas.openxmlformats.org/officeDocument/2006/relationships/slideLayout" Target="../slideLayouts/slideLayout9.xml"/><Relationship Id="rId10" Type="http://schemas.openxmlformats.org/officeDocument/2006/relationships/audio" Target="../media/media27.wav"/><Relationship Id="rId4" Type="http://schemas.openxmlformats.org/officeDocument/2006/relationships/audio" Target="../media/media24.wav"/><Relationship Id="rId9" Type="http://schemas.microsoft.com/office/2007/relationships/media" Target="../media/media27.wav"/><Relationship Id="rId14" Type="http://schemas.openxmlformats.org/officeDocument/2006/relationships/audio" Target="../media/media29.wav"/></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31.wav"/><Relationship Id="rId7" Type="http://schemas.openxmlformats.org/officeDocument/2006/relationships/slideLayout" Target="../slideLayouts/slideLayout9.xml"/><Relationship Id="rId2" Type="http://schemas.openxmlformats.org/officeDocument/2006/relationships/audio" Target="../media/media30.wav"/><Relationship Id="rId1" Type="http://schemas.microsoft.com/office/2007/relationships/media" Target="../media/media30.wav"/><Relationship Id="rId6" Type="http://schemas.openxmlformats.org/officeDocument/2006/relationships/audio" Target="../media/media32.wav"/><Relationship Id="rId11" Type="http://schemas.openxmlformats.org/officeDocument/2006/relationships/image" Target="../media/image35.png"/><Relationship Id="rId5" Type="http://schemas.microsoft.com/office/2007/relationships/media" Target="../media/media32.wav"/><Relationship Id="rId10" Type="http://schemas.openxmlformats.org/officeDocument/2006/relationships/image" Target="../media/image53.png"/><Relationship Id="rId4" Type="http://schemas.openxmlformats.org/officeDocument/2006/relationships/audio" Target="../media/media31.wav"/><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34.wav"/><Relationship Id="rId7" Type="http://schemas.openxmlformats.org/officeDocument/2006/relationships/slideLayout" Target="../slideLayouts/slideLayout9.xml"/><Relationship Id="rId2" Type="http://schemas.openxmlformats.org/officeDocument/2006/relationships/audio" Target="../media/media33.wav"/><Relationship Id="rId1" Type="http://schemas.microsoft.com/office/2007/relationships/media" Target="../media/media33.wav"/><Relationship Id="rId6" Type="http://schemas.openxmlformats.org/officeDocument/2006/relationships/audio" Target="../media/media35.wav"/><Relationship Id="rId11" Type="http://schemas.openxmlformats.org/officeDocument/2006/relationships/image" Target="../media/image35.png"/><Relationship Id="rId5" Type="http://schemas.microsoft.com/office/2007/relationships/media" Target="../media/media35.wav"/><Relationship Id="rId10" Type="http://schemas.openxmlformats.org/officeDocument/2006/relationships/image" Target="../media/image56.png"/><Relationship Id="rId4" Type="http://schemas.openxmlformats.org/officeDocument/2006/relationships/audio" Target="../media/media34.wav"/><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media" Target="../media/media37.wav"/><Relationship Id="rId7" Type="http://schemas.openxmlformats.org/officeDocument/2006/relationships/slideLayout" Target="../slideLayouts/slideLayout9.xml"/><Relationship Id="rId2" Type="http://schemas.openxmlformats.org/officeDocument/2006/relationships/audio" Target="../media/media36.wav"/><Relationship Id="rId1" Type="http://schemas.microsoft.com/office/2007/relationships/media" Target="../media/media36.wav"/><Relationship Id="rId6" Type="http://schemas.openxmlformats.org/officeDocument/2006/relationships/audio" Target="../media/media38.wav"/><Relationship Id="rId11" Type="http://schemas.openxmlformats.org/officeDocument/2006/relationships/image" Target="../media/image35.png"/><Relationship Id="rId5" Type="http://schemas.microsoft.com/office/2007/relationships/media" Target="../media/media38.wav"/><Relationship Id="rId10" Type="http://schemas.openxmlformats.org/officeDocument/2006/relationships/image" Target="../media/image59.png"/><Relationship Id="rId4" Type="http://schemas.openxmlformats.org/officeDocument/2006/relationships/audio" Target="../media/media37.wav"/><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72525" y="3115733"/>
            <a:ext cx="4941770" cy="2161333"/>
          </a:xfrm>
        </p:spPr>
        <p:txBody>
          <a:bodyPr/>
          <a:lstStyle/>
          <a:p>
            <a:r>
              <a:rPr lang="en-US" dirty="0"/>
              <a:t>Variational</a:t>
            </a:r>
            <a:br>
              <a:rPr lang="en-US" dirty="0"/>
            </a:br>
            <a:r>
              <a:rPr lang="en-US" dirty="0"/>
              <a:t>auto-encoder</a:t>
            </a:r>
            <a:br>
              <a:rPr lang="en-US" dirty="0"/>
            </a:br>
            <a:r>
              <a:rPr lang="en-US" sz="1800" dirty="0"/>
              <a:t>on speech commands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72525" y="5319711"/>
            <a:ext cx="4941770" cy="396660"/>
          </a:xfrm>
        </p:spPr>
        <p:txBody>
          <a:bodyPr/>
          <a:lstStyle/>
          <a:p>
            <a:r>
              <a:rPr lang="en-US" dirty="0"/>
              <a:t>GROUP-18</a:t>
            </a:r>
          </a:p>
        </p:txBody>
      </p:sp>
      <p:sp>
        <p:nvSpPr>
          <p:cNvPr id="4" name="Subtitle 2">
            <a:extLst>
              <a:ext uri="{FF2B5EF4-FFF2-40B4-BE49-F238E27FC236}">
                <a16:creationId xmlns:a16="http://schemas.microsoft.com/office/drawing/2014/main" id="{5C7B3148-3595-8836-6C88-3BD88962B61E}"/>
              </a:ext>
            </a:extLst>
          </p:cNvPr>
          <p:cNvSpPr txBox="1">
            <a:spLocks/>
          </p:cNvSpPr>
          <p:nvPr/>
        </p:nvSpPr>
        <p:spPr>
          <a:xfrm>
            <a:off x="277705" y="4734821"/>
            <a:ext cx="5276425" cy="167523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Members:</a:t>
            </a:r>
            <a:endParaRPr lang="en-US" dirty="0"/>
          </a:p>
          <a:p>
            <a:pPr marL="285750" indent="-285750">
              <a:buFont typeface="Courier New" panose="02070309020205020404" pitchFamily="49" charset="0"/>
              <a:buChar char="o"/>
            </a:pPr>
            <a:r>
              <a:rPr lang="en-US" dirty="0"/>
              <a:t>Davide </a:t>
            </a:r>
            <a:r>
              <a:rPr lang="en-US" dirty="0" err="1"/>
              <a:t>Checchia</a:t>
            </a:r>
            <a:r>
              <a:rPr lang="en-US" dirty="0"/>
              <a:t> - 2078232</a:t>
            </a:r>
          </a:p>
          <a:p>
            <a:pPr marL="285750" indent="-285750">
              <a:buFont typeface="Courier New" panose="02070309020205020404" pitchFamily="49" charset="0"/>
              <a:buChar char="o"/>
            </a:pPr>
            <a:r>
              <a:rPr lang="en-US" dirty="0" err="1"/>
              <a:t>Jelin</a:t>
            </a:r>
            <a:r>
              <a:rPr lang="en-US" dirty="0"/>
              <a:t> Raphael Akkara - 2072064</a:t>
            </a:r>
          </a:p>
          <a:p>
            <a:pPr marL="285750" indent="-285750">
              <a:buFont typeface="Courier New" panose="02070309020205020404" pitchFamily="49" charset="0"/>
              <a:buChar char="o"/>
            </a:pPr>
            <a:r>
              <a:rPr lang="en-US" dirty="0" err="1"/>
              <a:t>Kiamehr</a:t>
            </a:r>
            <a:r>
              <a:rPr lang="en-US" dirty="0"/>
              <a:t> Javid - 2084294</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10588" y="136525"/>
            <a:ext cx="8421688" cy="1325563"/>
          </a:xfrm>
        </p:spPr>
        <p:txBody>
          <a:bodyPr/>
          <a:lstStyle/>
          <a:p>
            <a:r>
              <a:rPr lang="en-US" cap="none" dirty="0"/>
              <a:t>How does the data sound/look</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58971" y="1462088"/>
            <a:ext cx="5558454" cy="45313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Labeled audio data consisting of 8 speech commands as follows</a:t>
            </a:r>
          </a:p>
          <a:p>
            <a:pPr algn="just">
              <a:lnSpc>
                <a:spcPct val="150000"/>
              </a:lnSpc>
            </a:pPr>
            <a:endParaRPr lang="en-US" sz="1800" dirty="0"/>
          </a:p>
          <a:p>
            <a:pPr marL="285750" indent="-285750" algn="just">
              <a:lnSpc>
                <a:spcPct val="150000"/>
              </a:lnSpc>
              <a:buFont typeface="Courier New" panose="02070309020205020404" pitchFamily="49" charset="0"/>
              <a:buChar char="o"/>
            </a:pPr>
            <a:r>
              <a:rPr lang="en-US" sz="1800" dirty="0"/>
              <a:t>yes, no, right, left, down, up, stop, go</a:t>
            </a:r>
          </a:p>
          <a:p>
            <a:pPr algn="just">
              <a:lnSpc>
                <a:spcPct val="150000"/>
              </a:lnSpc>
            </a:pPr>
            <a:endParaRPr lang="en-US" sz="1800" dirty="0"/>
          </a:p>
          <a:p>
            <a:pPr marL="285750" indent="-285750" algn="just">
              <a:lnSpc>
                <a:spcPct val="150000"/>
              </a:lnSpc>
              <a:buFont typeface="Courier New" panose="02070309020205020404" pitchFamily="49" charset="0"/>
              <a:buChar char="o"/>
            </a:pPr>
            <a:r>
              <a:rPr lang="en-US" sz="1800" dirty="0"/>
              <a:t>Wav file format, 16000 samples of the waveform amplitude over a 1 second interval</a:t>
            </a:r>
          </a:p>
          <a:p>
            <a:pPr algn="just">
              <a:lnSpc>
                <a:spcPct val="150000"/>
              </a:lnSpc>
            </a:pPr>
            <a:endParaRPr lang="en-US" sz="1800" dirty="0"/>
          </a:p>
          <a:p>
            <a:pPr marL="285750" indent="-285750" algn="just">
              <a:lnSpc>
                <a:spcPct val="150000"/>
              </a:lnSpc>
              <a:buFont typeface="Courier New" panose="02070309020205020404" pitchFamily="49" charset="0"/>
              <a:buChar char="o"/>
            </a:pPr>
            <a:r>
              <a:rPr lang="en-US" sz="1800" dirty="0"/>
              <a:t>1000 data points per label. 8000 in total.</a:t>
            </a:r>
          </a:p>
        </p:txBody>
      </p:sp>
      <p:pic>
        <p:nvPicPr>
          <p:cNvPr id="4" name="Picture 3">
            <a:extLst>
              <a:ext uri="{FF2B5EF4-FFF2-40B4-BE49-F238E27FC236}">
                <a16:creationId xmlns:a16="http://schemas.microsoft.com/office/drawing/2014/main" id="{FE20825E-B9C8-4564-AB59-D66A0B08F620}"/>
              </a:ext>
            </a:extLst>
          </p:cNvPr>
          <p:cNvPicPr>
            <a:picLocks noChangeAspect="1"/>
          </p:cNvPicPr>
          <p:nvPr/>
        </p:nvPicPr>
        <p:blipFill>
          <a:blip r:embed="rId2"/>
          <a:stretch>
            <a:fillRect/>
          </a:stretch>
        </p:blipFill>
        <p:spPr>
          <a:xfrm>
            <a:off x="6738853" y="1696782"/>
            <a:ext cx="5303531" cy="4416561"/>
          </a:xfrm>
          <a:prstGeom prst="rect">
            <a:avLst/>
          </a:prstGeom>
        </p:spPr>
      </p:pic>
    </p:spTree>
    <p:extLst>
      <p:ext uri="{BB962C8B-B14F-4D97-AF65-F5344CB8AC3E}">
        <p14:creationId xmlns:p14="http://schemas.microsoft.com/office/powerpoint/2010/main" val="174822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11125"/>
            <a:ext cx="8421688" cy="1325563"/>
          </a:xfrm>
        </p:spPr>
        <p:txBody>
          <a:bodyPr/>
          <a:lstStyle/>
          <a:p>
            <a:r>
              <a:rPr lang="en-US" cap="none" dirty="0"/>
              <a:t>THE DATASET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54825" y="1436688"/>
            <a:ext cx="6725444" cy="489416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Courier New" panose="02070309020205020404" pitchFamily="49" charset="0"/>
              <a:buChar char="o"/>
            </a:pPr>
            <a:r>
              <a:rPr lang="en-US" sz="1800" dirty="0"/>
              <a:t>Bad data</a:t>
            </a:r>
          </a:p>
          <a:p>
            <a:pPr marL="285750" indent="-285750">
              <a:lnSpc>
                <a:spcPct val="150000"/>
              </a:lnSpc>
              <a:buFont typeface="Courier New" panose="02070309020205020404" pitchFamily="49" charset="0"/>
              <a:buChar char="o"/>
            </a:pPr>
            <a:r>
              <a:rPr lang="en-US" sz="1800" dirty="0"/>
              <a:t>Shorter lengths(~13000 samples instead of 22050)</a:t>
            </a:r>
          </a:p>
          <a:p>
            <a:pPr marL="285750" indent="-285750">
              <a:lnSpc>
                <a:spcPct val="150000"/>
              </a:lnSpc>
              <a:buFont typeface="Courier New" panose="02070309020205020404" pitchFamily="49" charset="0"/>
              <a:buChar char="o"/>
            </a:pPr>
            <a:r>
              <a:rPr lang="en-US" sz="1800" dirty="0"/>
              <a:t>Inaudible or noisy speech</a:t>
            </a:r>
          </a:p>
          <a:p>
            <a:pPr marL="285750" indent="-285750">
              <a:lnSpc>
                <a:spcPct val="150000"/>
              </a:lnSpc>
              <a:buFont typeface="Courier New" panose="02070309020205020404" pitchFamily="49" charset="0"/>
              <a:buChar char="o"/>
            </a:pPr>
            <a:r>
              <a:rPr lang="en-US" sz="1800" dirty="0"/>
              <a:t>Truncated audio</a:t>
            </a:r>
          </a:p>
          <a:p>
            <a:pPr marL="285750" indent="-285750">
              <a:lnSpc>
                <a:spcPct val="150000"/>
              </a:lnSpc>
              <a:buFont typeface="Courier New" panose="02070309020205020404" pitchFamily="49" charset="0"/>
              <a:buChar char="o"/>
            </a:pPr>
            <a:r>
              <a:rPr lang="en-US" sz="1800" dirty="0"/>
              <a:t>Non normalized audio</a:t>
            </a:r>
          </a:p>
          <a:p>
            <a:pPr marL="285750" indent="-285750">
              <a:lnSpc>
                <a:spcPct val="150000"/>
              </a:lnSpc>
              <a:buFont typeface="Courier New" panose="02070309020205020404" pitchFamily="49" charset="0"/>
              <a:buChar char="o"/>
            </a:pPr>
            <a:endParaRPr lang="en-US" sz="1800" dirty="0"/>
          </a:p>
        </p:txBody>
      </p:sp>
      <p:pic>
        <p:nvPicPr>
          <p:cNvPr id="3" name="clear_stop">
            <a:hlinkClick r:id="" action="ppaction://media"/>
            <a:extLst>
              <a:ext uri="{FF2B5EF4-FFF2-40B4-BE49-F238E27FC236}">
                <a16:creationId xmlns:a16="http://schemas.microsoft.com/office/drawing/2014/main" id="{FDE6CF35-83ED-523B-BF92-3875976994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738519" y="3039271"/>
            <a:ext cx="487362" cy="487362"/>
          </a:xfrm>
          <a:prstGeom prst="rect">
            <a:avLst/>
          </a:prstGeom>
        </p:spPr>
      </p:pic>
      <p:pic>
        <p:nvPicPr>
          <p:cNvPr id="5" name="incomplete_yes">
            <a:hlinkClick r:id="" action="ppaction://media"/>
            <a:extLst>
              <a:ext uri="{FF2B5EF4-FFF2-40B4-BE49-F238E27FC236}">
                <a16:creationId xmlns:a16="http://schemas.microsoft.com/office/drawing/2014/main" id="{D317C13E-27D2-1BFD-3D76-BE9E7F88E9AF}"/>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738519" y="4380704"/>
            <a:ext cx="487362" cy="487363"/>
          </a:xfrm>
          <a:prstGeom prst="rect">
            <a:avLst/>
          </a:prstGeom>
        </p:spPr>
      </p:pic>
      <p:pic>
        <p:nvPicPr>
          <p:cNvPr id="6" name="noisy_down">
            <a:hlinkClick r:id="" action="ppaction://media"/>
            <a:extLst>
              <a:ext uri="{FF2B5EF4-FFF2-40B4-BE49-F238E27FC236}">
                <a16:creationId xmlns:a16="http://schemas.microsoft.com/office/drawing/2014/main" id="{47EDD3EE-27F1-1242-58AC-C84E501B372B}"/>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9738519" y="1550988"/>
            <a:ext cx="487362" cy="487362"/>
          </a:xfrm>
          <a:prstGeom prst="rect">
            <a:avLst/>
          </a:prstGeom>
        </p:spPr>
      </p:pic>
      <p:sp>
        <p:nvSpPr>
          <p:cNvPr id="8" name="TextBox 7">
            <a:extLst>
              <a:ext uri="{FF2B5EF4-FFF2-40B4-BE49-F238E27FC236}">
                <a16:creationId xmlns:a16="http://schemas.microsoft.com/office/drawing/2014/main" id="{DA609475-1895-353D-E1D0-237DFB3ED412}"/>
              </a:ext>
            </a:extLst>
          </p:cNvPr>
          <p:cNvSpPr txBox="1"/>
          <p:nvPr/>
        </p:nvSpPr>
        <p:spPr>
          <a:xfrm>
            <a:off x="9313843" y="2053313"/>
            <a:ext cx="1336713" cy="369332"/>
          </a:xfrm>
          <a:prstGeom prst="rect">
            <a:avLst/>
          </a:prstGeom>
          <a:noFill/>
        </p:spPr>
        <p:txBody>
          <a:bodyPr wrap="none" rtlCol="0">
            <a:spAutoFit/>
          </a:bodyPr>
          <a:lstStyle/>
          <a:p>
            <a:r>
              <a:rPr lang="en-IN" dirty="0"/>
              <a:t>Noisy down</a:t>
            </a:r>
          </a:p>
        </p:txBody>
      </p:sp>
      <p:sp>
        <p:nvSpPr>
          <p:cNvPr id="9" name="TextBox 8">
            <a:extLst>
              <a:ext uri="{FF2B5EF4-FFF2-40B4-BE49-F238E27FC236}">
                <a16:creationId xmlns:a16="http://schemas.microsoft.com/office/drawing/2014/main" id="{3879C81D-421F-4A1F-40E4-907B9FDEE666}"/>
              </a:ext>
            </a:extLst>
          </p:cNvPr>
          <p:cNvSpPr txBox="1"/>
          <p:nvPr/>
        </p:nvSpPr>
        <p:spPr>
          <a:xfrm>
            <a:off x="9382964" y="3584336"/>
            <a:ext cx="1198470" cy="369332"/>
          </a:xfrm>
          <a:prstGeom prst="rect">
            <a:avLst/>
          </a:prstGeom>
          <a:noFill/>
        </p:spPr>
        <p:txBody>
          <a:bodyPr wrap="none" rtlCol="0">
            <a:spAutoFit/>
          </a:bodyPr>
          <a:lstStyle/>
          <a:p>
            <a:r>
              <a:rPr lang="en-IN" dirty="0"/>
              <a:t>Clear stop</a:t>
            </a:r>
          </a:p>
        </p:txBody>
      </p:sp>
      <p:sp>
        <p:nvSpPr>
          <p:cNvPr id="10" name="TextBox 9">
            <a:extLst>
              <a:ext uri="{FF2B5EF4-FFF2-40B4-BE49-F238E27FC236}">
                <a16:creationId xmlns:a16="http://schemas.microsoft.com/office/drawing/2014/main" id="{C919D659-773C-3FA6-4BE6-3086F5F61DFA}"/>
              </a:ext>
            </a:extLst>
          </p:cNvPr>
          <p:cNvSpPr txBox="1"/>
          <p:nvPr/>
        </p:nvSpPr>
        <p:spPr>
          <a:xfrm>
            <a:off x="9141616" y="4925771"/>
            <a:ext cx="1681166" cy="369332"/>
          </a:xfrm>
          <a:prstGeom prst="rect">
            <a:avLst/>
          </a:prstGeom>
          <a:noFill/>
        </p:spPr>
        <p:txBody>
          <a:bodyPr wrap="none" rtlCol="0">
            <a:spAutoFit/>
          </a:bodyPr>
          <a:lstStyle/>
          <a:p>
            <a:r>
              <a:rPr lang="en-IN" dirty="0"/>
              <a:t>Incomplete yes</a:t>
            </a:r>
          </a:p>
        </p:txBody>
      </p:sp>
    </p:spTree>
    <p:extLst>
      <p:ext uri="{BB962C8B-B14F-4D97-AF65-F5344CB8AC3E}">
        <p14:creationId xmlns:p14="http://schemas.microsoft.com/office/powerpoint/2010/main" val="16016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000" fill="hold"/>
                                        <p:tgtEl>
                                          <p:spTgt spid="3"/>
                                        </p:tgtEl>
                                      </p:cBhvr>
                                    </p:cmd>
                                  </p:childTnLst>
                                </p:cTn>
                              </p:par>
                            </p:childTnLst>
                          </p:cTn>
                        </p:par>
                      </p:childTnLst>
                    </p:cTn>
                  </p:par>
                </p:childTnLst>
              </p:cTn>
              <p:nextCondLst>
                <p:cond evt="onClick" delay="0">
                  <p:tgtEl>
                    <p:spTgt spid="3"/>
                  </p:tgtEl>
                </p:cond>
              </p:nextCondLst>
            </p:seq>
            <p:audio>
              <p:cMediaNode>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5"/>
                </p:tgtEl>
              </p:cMediaNode>
            </p:audio>
            <p:audio>
              <p:cMediaNode vol="80000">
                <p:cTn id="18"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11125"/>
            <a:ext cx="8421688" cy="1325563"/>
          </a:xfrm>
        </p:spPr>
        <p:txBody>
          <a:bodyPr/>
          <a:lstStyle/>
          <a:p>
            <a:r>
              <a:rPr lang="en-US" cap="none" dirty="0"/>
              <a:t>pre-processing</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1055716" y="1436688"/>
            <a:ext cx="5040284" cy="4894160"/>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What we tried:</a:t>
            </a:r>
            <a:endParaRPr lang="en-US" dirty="0"/>
          </a:p>
          <a:p>
            <a:pPr marL="285750" indent="-285750">
              <a:lnSpc>
                <a:spcPct val="150000"/>
              </a:lnSpc>
              <a:buFont typeface="Courier New" panose="02070309020205020404" pitchFamily="49" charset="0"/>
              <a:buChar char="o"/>
            </a:pPr>
            <a:r>
              <a:rPr lang="en-US" sz="1800" dirty="0"/>
              <a:t>Normalizing the waveforms</a:t>
            </a:r>
          </a:p>
          <a:p>
            <a:pPr marL="285750" indent="-285750">
              <a:lnSpc>
                <a:spcPct val="150000"/>
              </a:lnSpc>
              <a:buFont typeface="Courier New" panose="02070309020205020404" pitchFamily="49" charset="0"/>
              <a:buChar char="o"/>
            </a:pPr>
            <a:r>
              <a:rPr lang="en-US" sz="1800" dirty="0"/>
              <a:t>Center/right padding with or without noise</a:t>
            </a:r>
          </a:p>
          <a:p>
            <a:pPr marL="285750" indent="-285750">
              <a:lnSpc>
                <a:spcPct val="150000"/>
              </a:lnSpc>
              <a:buFont typeface="Courier New" panose="02070309020205020404" pitchFamily="49" charset="0"/>
              <a:buChar char="o"/>
            </a:pPr>
            <a:r>
              <a:rPr lang="en-US" sz="1800" dirty="0"/>
              <a:t>Training on the waveform</a:t>
            </a:r>
          </a:p>
          <a:p>
            <a:pPr marL="285750" indent="-285750">
              <a:lnSpc>
                <a:spcPct val="150000"/>
              </a:lnSpc>
              <a:buFont typeface="Courier New" panose="02070309020205020404" pitchFamily="49" charset="0"/>
              <a:buChar char="o"/>
            </a:pPr>
            <a:r>
              <a:rPr lang="en-US" sz="1800" dirty="0"/>
              <a:t>Discrete </a:t>
            </a:r>
            <a:r>
              <a:rPr lang="en-US" sz="1800" dirty="0" err="1"/>
              <a:t>fourier</a:t>
            </a:r>
            <a:r>
              <a:rPr lang="en-US" sz="1800" dirty="0"/>
              <a:t> transform</a:t>
            </a:r>
          </a:p>
          <a:p>
            <a:pPr marL="285750" indent="-285750">
              <a:lnSpc>
                <a:spcPct val="150000"/>
              </a:lnSpc>
              <a:buFont typeface="Courier New" panose="02070309020205020404" pitchFamily="49" charset="0"/>
              <a:buChar char="o"/>
            </a:pPr>
            <a:r>
              <a:rPr lang="en-US" sz="1800" dirty="0"/>
              <a:t>Short term </a:t>
            </a:r>
            <a:r>
              <a:rPr lang="en-US" sz="1800" dirty="0" err="1"/>
              <a:t>fourier</a:t>
            </a:r>
            <a:r>
              <a:rPr lang="en-US" sz="1800" dirty="0"/>
              <a:t> transform(STFT)</a:t>
            </a:r>
          </a:p>
          <a:p>
            <a:pPr marL="285750" indent="-285750">
              <a:lnSpc>
                <a:spcPct val="150000"/>
              </a:lnSpc>
              <a:buFont typeface="Courier New" panose="02070309020205020404" pitchFamily="49" charset="0"/>
              <a:buChar char="o"/>
            </a:pPr>
            <a:r>
              <a:rPr lang="en-US" sz="1800" b="1" dirty="0"/>
              <a:t>Mel spectrogram</a:t>
            </a:r>
          </a:p>
          <a:p>
            <a:pPr marL="285750" indent="-285750">
              <a:lnSpc>
                <a:spcPct val="150000"/>
              </a:lnSpc>
              <a:buFont typeface="Courier New" panose="02070309020205020404" pitchFamily="49" charset="0"/>
              <a:buChar char="o"/>
            </a:pPr>
            <a:r>
              <a:rPr lang="en-US" sz="1800" dirty="0"/>
              <a:t>MFCC</a:t>
            </a:r>
          </a:p>
          <a:p>
            <a:pPr marL="285750" indent="-285750">
              <a:lnSpc>
                <a:spcPct val="150000"/>
              </a:lnSpc>
              <a:buFont typeface="Courier New" panose="02070309020205020404" pitchFamily="49" charset="0"/>
              <a:buChar char="o"/>
            </a:pPr>
            <a:endParaRPr lang="en-US" sz="1800" dirty="0"/>
          </a:p>
        </p:txBody>
      </p:sp>
      <p:sp>
        <p:nvSpPr>
          <p:cNvPr id="4" name="Content Placeholder 25">
            <a:extLst>
              <a:ext uri="{FF2B5EF4-FFF2-40B4-BE49-F238E27FC236}">
                <a16:creationId xmlns:a16="http://schemas.microsoft.com/office/drawing/2014/main" id="{36C4B501-5A78-D77D-C2EF-816AFCCBDB21}"/>
              </a:ext>
            </a:extLst>
          </p:cNvPr>
          <p:cNvSpPr txBox="1">
            <a:spLocks/>
          </p:cNvSpPr>
          <p:nvPr/>
        </p:nvSpPr>
        <p:spPr>
          <a:xfrm>
            <a:off x="6805352" y="1436688"/>
            <a:ext cx="4624647" cy="4894160"/>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00" dirty="0"/>
              <a:t>What we did not try:</a:t>
            </a:r>
            <a:endParaRPr lang="en-US" dirty="0"/>
          </a:p>
          <a:p>
            <a:pPr marL="285750" indent="-285750">
              <a:lnSpc>
                <a:spcPct val="150000"/>
              </a:lnSpc>
              <a:buFont typeface="Courier New" panose="02070309020205020404" pitchFamily="49" charset="0"/>
              <a:buChar char="o"/>
            </a:pPr>
            <a:r>
              <a:rPr lang="en-US" sz="1800" dirty="0"/>
              <a:t>Denoising and smoothening the audio</a:t>
            </a:r>
          </a:p>
          <a:p>
            <a:pPr marL="285750" indent="-285750">
              <a:lnSpc>
                <a:spcPct val="150000"/>
              </a:lnSpc>
              <a:buFont typeface="Courier New" panose="02070309020205020404" pitchFamily="49" charset="0"/>
              <a:buChar char="o"/>
            </a:pPr>
            <a:r>
              <a:rPr lang="en-US" sz="1800" dirty="0"/>
              <a:t>Filtering the bad data out</a:t>
            </a:r>
          </a:p>
          <a:p>
            <a:pPr marL="285750" indent="-285750">
              <a:lnSpc>
                <a:spcPct val="150000"/>
              </a:lnSpc>
              <a:buFont typeface="Courier New" panose="02070309020205020404" pitchFamily="49" charset="0"/>
              <a:buChar char="o"/>
            </a:pPr>
            <a:endParaRPr lang="en-US" sz="1800" dirty="0"/>
          </a:p>
        </p:txBody>
      </p:sp>
    </p:spTree>
    <p:extLst>
      <p:ext uri="{BB962C8B-B14F-4D97-AF65-F5344CB8AC3E}">
        <p14:creationId xmlns:p14="http://schemas.microsoft.com/office/powerpoint/2010/main" val="259983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11125"/>
            <a:ext cx="8421688" cy="1325563"/>
          </a:xfrm>
        </p:spPr>
        <p:txBody>
          <a:bodyPr/>
          <a:lstStyle/>
          <a:p>
            <a:r>
              <a:rPr lang="en-US" cap="none"/>
              <a:t>Mel spectrogram</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1635681"/>
            <a:ext cx="6591451" cy="4903231"/>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Courier New" panose="02070309020205020404" pitchFamily="49" charset="0"/>
              <a:buChar char="o"/>
            </a:pPr>
            <a:r>
              <a:rPr lang="en-US" sz="1800" dirty="0"/>
              <a:t>2 dimensional representation of an audio</a:t>
            </a:r>
            <a:endParaRPr lang="en-US" dirty="0"/>
          </a:p>
          <a:p>
            <a:pPr marL="285750" indent="-285750">
              <a:lnSpc>
                <a:spcPct val="150000"/>
              </a:lnSpc>
              <a:buFont typeface="Courier New" panose="02070309020205020404" pitchFamily="49" charset="0"/>
              <a:buChar char="o"/>
            </a:pPr>
            <a:r>
              <a:rPr lang="en-US" sz="1800" dirty="0"/>
              <a:t>Shows the share of each frequency bin at each time window</a:t>
            </a:r>
          </a:p>
          <a:p>
            <a:pPr marL="285750" indent="-285750">
              <a:lnSpc>
                <a:spcPct val="150000"/>
              </a:lnSpc>
              <a:buFont typeface="Courier New" panose="02070309020205020404" pitchFamily="49" charset="0"/>
              <a:buChar char="o"/>
            </a:pPr>
            <a:r>
              <a:rPr lang="en-US" sz="1800" dirty="0"/>
              <a:t>Frequency bins are spaced logarithmically</a:t>
            </a:r>
          </a:p>
          <a:p>
            <a:pPr marL="285750" indent="-285750">
              <a:lnSpc>
                <a:spcPct val="150000"/>
              </a:lnSpc>
              <a:buFont typeface="Courier New" panose="02070309020205020404" pitchFamily="49" charset="0"/>
              <a:buChar char="o"/>
            </a:pPr>
            <a:r>
              <a:rPr lang="en-US" sz="1800" dirty="0"/>
              <a:t>Phase information is lost and only the amplitude is considered</a:t>
            </a:r>
          </a:p>
          <a:p>
            <a:pPr marL="285750" indent="-285750">
              <a:lnSpc>
                <a:spcPct val="150000"/>
              </a:lnSpc>
              <a:buFont typeface="Courier New" panose="02070309020205020404" pitchFamily="49" charset="0"/>
              <a:buChar char="o"/>
            </a:pPr>
            <a:r>
              <a:rPr lang="en-US" sz="1800" dirty="0"/>
              <a:t>Not injective hence not perfectly invertible</a:t>
            </a:r>
          </a:p>
          <a:p>
            <a:pPr marL="285750" indent="-285750">
              <a:lnSpc>
                <a:spcPct val="150000"/>
              </a:lnSpc>
              <a:buFont typeface="Courier New" panose="02070309020205020404" pitchFamily="49" charset="0"/>
              <a:buChar char="o"/>
            </a:pPr>
            <a:r>
              <a:rPr lang="en-US" sz="1800" dirty="0"/>
              <a:t>We can choose the resolution of the frequency bins and temporal window plus the overlap of the windows</a:t>
            </a:r>
          </a:p>
        </p:txBody>
      </p:sp>
      <p:pic>
        <p:nvPicPr>
          <p:cNvPr id="4" name="Picture 3">
            <a:extLst>
              <a:ext uri="{FF2B5EF4-FFF2-40B4-BE49-F238E27FC236}">
                <a16:creationId xmlns:a16="http://schemas.microsoft.com/office/drawing/2014/main" id="{CD2044CA-E238-A60B-200A-E32B29049F9D}"/>
              </a:ext>
            </a:extLst>
          </p:cNvPr>
          <p:cNvPicPr>
            <a:picLocks noChangeAspect="1"/>
          </p:cNvPicPr>
          <p:nvPr/>
        </p:nvPicPr>
        <p:blipFill>
          <a:blip r:embed="rId2"/>
          <a:stretch>
            <a:fillRect/>
          </a:stretch>
        </p:blipFill>
        <p:spPr>
          <a:xfrm>
            <a:off x="7317509" y="2068585"/>
            <a:ext cx="4874491" cy="3655868"/>
          </a:xfrm>
          <a:prstGeom prst="rect">
            <a:avLst/>
          </a:prstGeom>
        </p:spPr>
      </p:pic>
    </p:spTree>
    <p:extLst>
      <p:ext uri="{BB962C8B-B14F-4D97-AF65-F5344CB8AC3E}">
        <p14:creationId xmlns:p14="http://schemas.microsoft.com/office/powerpoint/2010/main" val="756610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11125"/>
            <a:ext cx="8421688" cy="1325563"/>
          </a:xfrm>
        </p:spPr>
        <p:txBody>
          <a:bodyPr/>
          <a:lstStyle/>
          <a:p>
            <a:r>
              <a:rPr lang="en-US" cap="none"/>
              <a:t>Why </a:t>
            </a:r>
            <a:r>
              <a:rPr lang="en-US" cap="none" err="1"/>
              <a:t>mel</a:t>
            </a:r>
            <a:r>
              <a:rPr lang="en-US" cap="none"/>
              <a:t>? How much do we lose?</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1300646" y="1436689"/>
            <a:ext cx="9594139" cy="2814328"/>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Courier New" panose="02070309020205020404" pitchFamily="49" charset="0"/>
              <a:buChar char="o"/>
            </a:pPr>
            <a:r>
              <a:rPr lang="en-US" sz="1800" dirty="0"/>
              <a:t>It works</a:t>
            </a:r>
          </a:p>
          <a:p>
            <a:pPr marL="285750" indent="-285750">
              <a:lnSpc>
                <a:spcPct val="150000"/>
              </a:lnSpc>
              <a:buFont typeface="Courier New" panose="02070309020205020404" pitchFamily="49" charset="0"/>
              <a:buChar char="o"/>
            </a:pPr>
            <a:r>
              <a:rPr lang="en-US" sz="1800" dirty="0"/>
              <a:t>Raw waveform and the FFT leave too much learning to the neural network</a:t>
            </a:r>
          </a:p>
          <a:p>
            <a:pPr marL="285750" indent="-285750">
              <a:lnSpc>
                <a:spcPct val="150000"/>
              </a:lnSpc>
              <a:buFont typeface="Courier New" panose="02070309020205020404" pitchFamily="49" charset="0"/>
              <a:buChar char="o"/>
            </a:pPr>
            <a:r>
              <a:rPr lang="en-US" sz="1800" dirty="0"/>
              <a:t>STFT keeps the phases but this doubles the size of our input shape</a:t>
            </a:r>
          </a:p>
          <a:p>
            <a:pPr marL="285750" indent="-285750">
              <a:lnSpc>
                <a:spcPct val="150000"/>
              </a:lnSpc>
              <a:buFont typeface="Courier New" panose="02070309020205020404" pitchFamily="49" charset="0"/>
              <a:buChar char="o"/>
            </a:pPr>
            <a:r>
              <a:rPr lang="en-US" sz="1800" dirty="0"/>
              <a:t>Mel scale is expected to be aligned with human perception of audio. In other words, </a:t>
            </a:r>
            <a:r>
              <a:rPr lang="en-US" sz="1800" dirty="0" err="1"/>
              <a:t>mel</a:t>
            </a:r>
            <a:r>
              <a:rPr lang="en-US" sz="1800" dirty="0"/>
              <a:t> spectrogram is mainly what we have labeled as a speech command</a:t>
            </a:r>
          </a:p>
          <a:p>
            <a:pPr marL="285750" indent="-285750">
              <a:lnSpc>
                <a:spcPct val="150000"/>
              </a:lnSpc>
              <a:buFont typeface="Courier New" panose="02070309020205020404" pitchFamily="49" charset="0"/>
              <a:buChar char="o"/>
            </a:pPr>
            <a:endParaRPr lang="en-US" sz="1800" dirty="0"/>
          </a:p>
        </p:txBody>
      </p:sp>
      <p:sp>
        <p:nvSpPr>
          <p:cNvPr id="3" name="TextBox 2">
            <a:extLst>
              <a:ext uri="{FF2B5EF4-FFF2-40B4-BE49-F238E27FC236}">
                <a16:creationId xmlns:a16="http://schemas.microsoft.com/office/drawing/2014/main" id="{DE0FCB06-84EF-743A-2B14-17E299BC7BAD}"/>
              </a:ext>
            </a:extLst>
          </p:cNvPr>
          <p:cNvSpPr txBox="1"/>
          <p:nvPr/>
        </p:nvSpPr>
        <p:spPr>
          <a:xfrm>
            <a:off x="1296389" y="58881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Mel_inv_stop</a:t>
            </a:r>
          </a:p>
        </p:txBody>
      </p:sp>
      <p:sp>
        <p:nvSpPr>
          <p:cNvPr id="5" name="TextBox 4">
            <a:extLst>
              <a:ext uri="{FF2B5EF4-FFF2-40B4-BE49-F238E27FC236}">
                <a16:creationId xmlns:a16="http://schemas.microsoft.com/office/drawing/2014/main" id="{42F35837-0074-97A0-4779-84D83A24C0DC}"/>
              </a:ext>
            </a:extLst>
          </p:cNvPr>
          <p:cNvSpPr txBox="1"/>
          <p:nvPr/>
        </p:nvSpPr>
        <p:spPr>
          <a:xfrm>
            <a:off x="5056909" y="58881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Clear_no</a:t>
            </a:r>
          </a:p>
        </p:txBody>
      </p:sp>
      <p:sp>
        <p:nvSpPr>
          <p:cNvPr id="6" name="TextBox 5">
            <a:extLst>
              <a:ext uri="{FF2B5EF4-FFF2-40B4-BE49-F238E27FC236}">
                <a16:creationId xmlns:a16="http://schemas.microsoft.com/office/drawing/2014/main" id="{1DBCA139-D302-C740-F85C-970C75437452}"/>
              </a:ext>
            </a:extLst>
          </p:cNvPr>
          <p:cNvSpPr txBox="1"/>
          <p:nvPr/>
        </p:nvSpPr>
        <p:spPr>
          <a:xfrm>
            <a:off x="8154389" y="58881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Mel_inv_no</a:t>
            </a:r>
          </a:p>
        </p:txBody>
      </p:sp>
      <p:pic>
        <p:nvPicPr>
          <p:cNvPr id="4" name="D75F9903">
            <a:hlinkClick r:id="" action="ppaction://media"/>
            <a:extLst>
              <a:ext uri="{FF2B5EF4-FFF2-40B4-BE49-F238E27FC236}">
                <a16:creationId xmlns:a16="http://schemas.microsoft.com/office/drawing/2014/main" id="{EADD698F-24F7-329F-B88F-F3F13101DA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5880" y="5400819"/>
            <a:ext cx="487362" cy="487362"/>
          </a:xfrm>
          <a:prstGeom prst="rect">
            <a:avLst/>
          </a:prstGeom>
        </p:spPr>
      </p:pic>
      <p:pic>
        <p:nvPicPr>
          <p:cNvPr id="7" name="71C74AC8">
            <a:hlinkClick r:id="" action="ppaction://media"/>
            <a:extLst>
              <a:ext uri="{FF2B5EF4-FFF2-40B4-BE49-F238E27FC236}">
                <a16:creationId xmlns:a16="http://schemas.microsoft.com/office/drawing/2014/main" id="{DC654A2D-9B29-E512-B4B8-5B49D760513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610600" y="5463522"/>
            <a:ext cx="487363" cy="487363"/>
          </a:xfrm>
          <a:prstGeom prst="rect">
            <a:avLst/>
          </a:prstGeom>
        </p:spPr>
      </p:pic>
      <p:pic>
        <p:nvPicPr>
          <p:cNvPr id="8" name="DBA7A8D3">
            <a:hlinkClick r:id="" action="ppaction://media"/>
            <a:extLst>
              <a:ext uri="{FF2B5EF4-FFF2-40B4-BE49-F238E27FC236}">
                <a16:creationId xmlns:a16="http://schemas.microsoft.com/office/drawing/2014/main" id="{A79A87EF-891F-4340-5138-E33601F43175}"/>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5380094" y="5374195"/>
            <a:ext cx="487363" cy="487363"/>
          </a:xfrm>
          <a:prstGeom prst="rect">
            <a:avLst/>
          </a:prstGeom>
        </p:spPr>
      </p:pic>
    </p:spTree>
    <p:extLst>
      <p:ext uri="{BB962C8B-B14F-4D97-AF65-F5344CB8AC3E}">
        <p14:creationId xmlns:p14="http://schemas.microsoft.com/office/powerpoint/2010/main" val="195200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6"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7"/>
                </p:tgtEl>
              </p:cMediaNode>
            </p:audio>
            <p:audio>
              <p:cMediaNode vol="80000">
                <p:cTn id="1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a:t>III. Training</a:t>
            </a:r>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630579" y="2812767"/>
            <a:ext cx="4930842" cy="2123299"/>
          </a:xfrm>
        </p:spPr>
        <p:txBody>
          <a:bodyPr vert="horz" lIns="91440" tIns="45720" rIns="91440" bIns="45720" rtlCol="0" anchor="t">
            <a:normAutofit/>
          </a:bodyPr>
          <a:lstStyle/>
          <a:p>
            <a:pPr marL="514350" indent="-514350" algn="l">
              <a:lnSpc>
                <a:spcPct val="150000"/>
              </a:lnSpc>
              <a:buAutoNum type="arabicPeriod"/>
            </a:pPr>
            <a:r>
              <a:rPr lang="en-US"/>
              <a:t>Model</a:t>
            </a:r>
          </a:p>
          <a:p>
            <a:pPr marL="514350" indent="-514350" algn="l">
              <a:lnSpc>
                <a:spcPct val="150000"/>
              </a:lnSpc>
              <a:buAutoNum type="arabicPeriod"/>
            </a:pPr>
            <a:r>
              <a:rPr lang="en-US"/>
              <a:t>Further notes</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102394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Model</a:t>
            </a:r>
            <a:r>
              <a:rPr lang="en-US" cap="none" dirty="0"/>
              <a:t>: Encoder</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mc:AlternateContent xmlns:mc="http://schemas.openxmlformats.org/markup-compatibility/2006">
        <mc:Choice xmlns:a14="http://schemas.microsoft.com/office/drawing/2010/main" Requires="a14">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1537103"/>
                <a:ext cx="10659533" cy="5058429"/>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The surrogate function </a:t>
                </a:r>
                <a14:m>
                  <m:oMath xmlns:m="http://schemas.openxmlformats.org/officeDocument/2006/math">
                    <m:sSub>
                      <m:sSubPr>
                        <m:ctrlPr>
                          <a:rPr lang="en-US" sz="1800" i="1" smtClean="0">
                            <a:latin typeface="Cambria Math" panose="02040503050406030204" pitchFamily="18" charset="0"/>
                          </a:rPr>
                        </m:ctrlPr>
                      </m:sSubPr>
                      <m:e>
                        <m:r>
                          <a:rPr lang="en-IN" sz="1800" b="0" i="1" smtClean="0">
                            <a:latin typeface="Cambria Math" panose="02040503050406030204" pitchFamily="18" charset="0"/>
                          </a:rPr>
                          <m:t>𝑞</m:t>
                        </m:r>
                      </m:e>
                      <m:sub>
                        <m:r>
                          <a:rPr lang="en-US" sz="1800" i="1" smtClean="0">
                            <a:latin typeface="Cambria Math" panose="02040503050406030204" pitchFamily="18" charset="0"/>
                            <a:ea typeface="Cambria Math" panose="02040503050406030204" pitchFamily="18" charset="0"/>
                          </a:rPr>
                          <m:t>𝜑</m:t>
                        </m:r>
                      </m:sub>
                    </m:sSub>
                  </m:oMath>
                </a14:m>
                <a:r>
                  <a:rPr lang="en-US" sz="1800" dirty="0"/>
                  <a:t>(Z) is analogous to a neural network plus a sampling layer. This gives us a probabilistic map from the data X to latent variables Z.</a:t>
                </a:r>
              </a:p>
              <a:p>
                <a:pPr marL="285750" indent="-285750" algn="just">
                  <a:lnSpc>
                    <a:spcPct val="150000"/>
                  </a:lnSpc>
                  <a:buFont typeface="Courier New" panose="02070309020205020404" pitchFamily="49" charset="0"/>
                  <a:buChar char="o"/>
                </a:pPr>
                <a:r>
                  <a:rPr lang="en-US" sz="1800" dirty="0"/>
                  <a:t>To simplify the loss function, we take the sampling layer to be d independent gaussian distributions for a d-dimensional latent space. With means </a:t>
                </a:r>
                <a14:m>
                  <m:oMath xmlns:m="http://schemas.openxmlformats.org/officeDocument/2006/math">
                    <m:r>
                      <a:rPr lang="en-US" sz="1800" i="1" smtClean="0">
                        <a:latin typeface="Cambria Math" panose="02040503050406030204" pitchFamily="18" charset="0"/>
                        <a:ea typeface="Cambria Math" panose="02040503050406030204" pitchFamily="18" charset="0"/>
                      </a:rPr>
                      <m:t>𝜇</m:t>
                    </m:r>
                  </m:oMath>
                </a14:m>
                <a:r>
                  <a:rPr lang="en-US" sz="1800" dirty="0"/>
                  <a:t> and variances </a:t>
                </a:r>
                <a14:m>
                  <m:oMath xmlns:m="http://schemas.openxmlformats.org/officeDocument/2006/math">
                    <m:r>
                      <a:rPr lang="en-US" sz="1800" i="1" smtClean="0">
                        <a:latin typeface="Cambria Math" panose="02040503050406030204" pitchFamily="18" charset="0"/>
                        <a:ea typeface="Cambria Math" panose="02040503050406030204" pitchFamily="18" charset="0"/>
                      </a:rPr>
                      <m:t>𝜎</m:t>
                    </m:r>
                  </m:oMath>
                </a14:m>
                <a:r>
                  <a:rPr lang="en-US" sz="1800" dirty="0"/>
                  <a:t> to be learned</a:t>
                </a:r>
              </a:p>
              <a:p>
                <a:pPr marL="285750" indent="-285750" algn="just">
                  <a:lnSpc>
                    <a:spcPct val="150000"/>
                  </a:lnSpc>
                  <a:buFont typeface="Courier New" panose="02070309020205020404" pitchFamily="49" charset="0"/>
                  <a:buChar char="o"/>
                </a:pPr>
                <a:r>
                  <a:rPr lang="en-US" sz="1800" dirty="0"/>
                  <a:t>This is the 'KL loss'. in practice, it pushes the embeddings to the origin</a:t>
                </a:r>
              </a:p>
              <a:p>
                <a:pPr marL="285750" indent="-285750" algn="just">
                  <a:lnSpc>
                    <a:spcPct val="150000"/>
                  </a:lnSpc>
                  <a:buFont typeface="Courier New" panose="02070309020205020404" pitchFamily="49" charset="0"/>
                  <a:buChar char="o"/>
                </a:pPr>
                <a:r>
                  <a:rPr lang="en-US" sz="1800" dirty="0"/>
                  <a:t>Setting our prior </a:t>
                </a:r>
                <a14:m>
                  <m:oMath xmlns:m="http://schemas.openxmlformats.org/officeDocument/2006/math">
                    <m:r>
                      <a:rPr lang="en-IN" sz="1800" b="0" i="1" smtClean="0">
                        <a:latin typeface="Cambria Math" panose="02040503050406030204" pitchFamily="18" charset="0"/>
                      </a:rPr>
                      <m:t>𝑝</m:t>
                    </m:r>
                    <m:r>
                      <a:rPr lang="en-IN" sz="1800" b="0" i="1" smtClean="0">
                        <a:latin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𝜃</m:t>
                    </m:r>
                    <m:r>
                      <a:rPr lang="en-IN" sz="1800" b="0" i="1" smtClean="0">
                        <a:latin typeface="Cambria Math" panose="02040503050406030204" pitchFamily="18" charset="0"/>
                      </a:rPr>
                      <m:t>)</m:t>
                    </m:r>
                  </m:oMath>
                </a14:m>
                <a:r>
                  <a:rPr lang="en-US" sz="1800" dirty="0"/>
                  <a:t> to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(0, 1)</m:t>
                    </m:r>
                  </m:oMath>
                </a14:m>
                <a:r>
                  <a:rPr lang="en-US" sz="1800" dirty="0"/>
                  <a:t> allows us to calculate the distance between p and q simply in terms of </a:t>
                </a:r>
                <a14:m>
                  <m:oMath xmlns:m="http://schemas.openxmlformats.org/officeDocument/2006/math">
                    <m:r>
                      <a:rPr lang="en-US" sz="1800" i="1" smtClean="0">
                        <a:latin typeface="Cambria Math" panose="02040503050406030204" pitchFamily="18" charset="0"/>
                        <a:ea typeface="Cambria Math" panose="02040503050406030204" pitchFamily="18" charset="0"/>
                      </a:rPr>
                      <m:t>𝜇</m:t>
                    </m:r>
                  </m:oMath>
                </a14:m>
                <a:r>
                  <a:rPr lang="en-US" sz="1800" dirty="0"/>
                  <a:t> and </a:t>
                </a:r>
                <a14:m>
                  <m:oMath xmlns:m="http://schemas.openxmlformats.org/officeDocument/2006/math">
                    <m:r>
                      <a:rPr lang="en-US" sz="1800" i="1" smtClean="0">
                        <a:latin typeface="Cambria Math" panose="02040503050406030204" pitchFamily="18" charset="0"/>
                        <a:ea typeface="Cambria Math" panose="02040503050406030204" pitchFamily="18" charset="0"/>
                      </a:rPr>
                      <m:t>𝜎</m:t>
                    </m:r>
                  </m:oMath>
                </a14:m>
                <a:r>
                  <a:rPr lang="en-US" sz="1800" dirty="0"/>
                  <a:t>.</a:t>
                </a:r>
              </a:p>
              <a:p>
                <a:pPr marL="285750" indent="-285750" algn="just">
                  <a:lnSpc>
                    <a:spcPct val="150000"/>
                  </a:lnSpc>
                  <a:buFont typeface="Courier New" panose="02070309020205020404" pitchFamily="49" charset="0"/>
                  <a:buChar char="o"/>
                </a:pPr>
                <a:r>
                  <a:rPr lang="en-US" sz="1800" dirty="0"/>
                  <a:t>The final layer needs no activation function since we do not want to limit our means or variances</a:t>
                </a:r>
              </a:p>
              <a:p>
                <a:pPr marL="285750" indent="-285750" algn="just">
                  <a:lnSpc>
                    <a:spcPct val="150000"/>
                  </a:lnSpc>
                  <a:buFont typeface="Courier New" panose="02070309020205020404" pitchFamily="49" charset="0"/>
                  <a:buChar char="o"/>
                </a:pPr>
                <a:endParaRPr lang="en-US" sz="1800" dirty="0"/>
              </a:p>
            </p:txBody>
          </p:sp>
        </mc:Choice>
        <mc:Fallback>
          <p:sp>
            <p:nvSpPr>
              <p:cNvPr id="29" name="Content Placeholder 25">
                <a:extLst>
                  <a:ext uri="{FF2B5EF4-FFF2-40B4-BE49-F238E27FC236}">
                    <a16:creationId xmlns:a16="http://schemas.microsoft.com/office/drawing/2014/main" id="{9690C3AD-A9DA-03F8-9995-707E16692FA9}"/>
                  </a:ext>
                </a:extLst>
              </p:cNvPr>
              <p:cNvSpPr txBox="1">
                <a:spLocks noRot="1" noChangeAspect="1" noMove="1" noResize="1" noEditPoints="1" noAdjustHandles="1" noChangeArrowheads="1" noChangeShapeType="1" noTextEdit="1"/>
              </p:cNvSpPr>
              <p:nvPr/>
            </p:nvSpPr>
            <p:spPr>
              <a:xfrm>
                <a:off x="838200" y="1537103"/>
                <a:ext cx="10659533" cy="5058429"/>
              </a:xfrm>
              <a:prstGeom prst="rect">
                <a:avLst/>
              </a:prstGeom>
              <a:blipFill>
                <a:blip r:embed="rId2"/>
                <a:stretch>
                  <a:fillRect l="-400" r="-458"/>
                </a:stretch>
              </a:blipFill>
            </p:spPr>
            <p:txBody>
              <a:bodyPr/>
              <a:lstStyle/>
              <a:p>
                <a:r>
                  <a:rPr lang="en-IN">
                    <a:noFill/>
                  </a:rPr>
                  <a:t> </a:t>
                </a:r>
              </a:p>
            </p:txBody>
          </p:sp>
        </mc:Fallback>
      </mc:AlternateContent>
    </p:spTree>
    <p:extLst>
      <p:ext uri="{BB962C8B-B14F-4D97-AF65-F5344CB8AC3E}">
        <p14:creationId xmlns:p14="http://schemas.microsoft.com/office/powerpoint/2010/main" val="1138617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Model: </a:t>
            </a:r>
            <a:r>
              <a:rPr lang="en-US" cap="none" dirty="0"/>
              <a:t>Decoder</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1537103"/>
                <a:ext cx="10659533" cy="5058429"/>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Second term of the loss is measuring how accurately we can recover the data, given that we know the latent variable. This is known as the 'reconstruction loss'</a:t>
                </a:r>
                <a:endParaRPr lang="en-US" dirty="0"/>
              </a:p>
              <a:p>
                <a:pPr marL="285750" indent="-285750" algn="just">
                  <a:lnSpc>
                    <a:spcPct val="150000"/>
                  </a:lnSpc>
                  <a:buFont typeface="Courier New" panose="02070309020205020404" pitchFamily="49" charset="0"/>
                  <a:buChar char="o"/>
                </a:pPr>
                <a:r>
                  <a:rPr lang="en-US" sz="1800" dirty="0"/>
                  <a:t>We take the decoder to have the exact same architecture as the encoder for a few reasons</a:t>
                </a:r>
              </a:p>
              <a:p>
                <a:pPr marL="742950" lvl="1" indent="-285750" algn="just">
                  <a:lnSpc>
                    <a:spcPct val="150000"/>
                  </a:lnSpc>
                  <a:buFont typeface="Courier New" panose="02070309020205020404" pitchFamily="49" charset="0"/>
                  <a:buChar char="o"/>
                </a:pPr>
                <a:r>
                  <a:rPr lang="en-US" sz="1800" dirty="0"/>
                  <a:t>Better flow of information. If one side is too complex we will end up in the wrong minimum.</a:t>
                </a:r>
              </a:p>
              <a:p>
                <a:pPr marL="742950" lvl="1" indent="-285750" algn="just">
                  <a:lnSpc>
                    <a:spcPct val="150000"/>
                  </a:lnSpc>
                  <a:buFont typeface="Courier New" panose="02070309020205020404" pitchFamily="49" charset="0"/>
                  <a:buChar char="o"/>
                </a:pPr>
                <a:r>
                  <a:rPr lang="en-US" sz="1800" dirty="0"/>
                  <a:t>Easy to implement and modify.</a:t>
                </a:r>
              </a:p>
              <a:p>
                <a:pPr marL="285750" indent="-285750" algn="just">
                  <a:lnSpc>
                    <a:spcPct val="150000"/>
                  </a:lnSpc>
                  <a:buFont typeface="Courier New" panose="020B0604020202020204" pitchFamily="34" charset="0"/>
                  <a:buChar char="o"/>
                </a:pPr>
                <a:r>
                  <a:rPr lang="en-US" sz="1800" dirty="0"/>
                  <a:t>The decoder's architecture viewed alone is deterministic and for X' = f(Z) and P(X'|Z) = 1</a:t>
                </a:r>
              </a:p>
              <a:p>
                <a:pPr marL="285750" indent="-285750" algn="just">
                  <a:lnSpc>
                    <a:spcPct val="150000"/>
                  </a:lnSpc>
                  <a:buFont typeface="Courier New" panose="020B0604020202020204" pitchFamily="34" charset="0"/>
                  <a:buChar char="o"/>
                </a:pPr>
                <a:r>
                  <a:rPr lang="en-US" sz="1800" dirty="0"/>
                  <a:t>This allows us to write P(X|Z) as some form of distance between X and X' for example</a:t>
                </a:r>
              </a:p>
              <a:p>
                <a:pPr marL="285750" indent="-285750" algn="just">
                  <a:lnSpc>
                    <a:spcPct val="150000"/>
                  </a:lnSpc>
                  <a:buFont typeface="Courier New,monospace" panose="020B0604020202020204" pitchFamily="34" charset="0"/>
                  <a:buChar char="o"/>
                </a:pPr>
                <a:r>
                  <a:rPr lang="en-US" sz="1800" dirty="0">
                    <a:latin typeface="Tenorite"/>
                    <a:cs typeface="Arial"/>
                  </a:rPr>
                  <a:t>Assuming P(X|Z) = N(f(Z), </a:t>
                </a:r>
                <a14:m>
                  <m:oMath xmlns:m="http://schemas.openxmlformats.org/officeDocument/2006/math">
                    <m:r>
                      <a:rPr lang="en-US" sz="1800" i="1" smtClean="0">
                        <a:latin typeface="Cambria Math" panose="02040503050406030204" pitchFamily="18" charset="0"/>
                        <a:ea typeface="Cambria Math" panose="02040503050406030204" pitchFamily="18" charset="0"/>
                        <a:cs typeface="Arial"/>
                      </a:rPr>
                      <m:t>𝜎</m:t>
                    </m:r>
                  </m:oMath>
                </a14:m>
                <a:r>
                  <a:rPr lang="en-US" sz="1800" dirty="0">
                    <a:latin typeface="Tenorite"/>
                    <a:cs typeface="Arial"/>
                  </a:rPr>
                  <a:t>), leads to </a:t>
                </a:r>
                <a14:m>
                  <m:oMath xmlns:m="http://schemas.openxmlformats.org/officeDocument/2006/math">
                    <m:r>
                      <m:rPr>
                        <m:sty m:val="p"/>
                      </m:rPr>
                      <a:rPr lang="en-IN" sz="1800" b="0" i="0" smtClean="0">
                        <a:latin typeface="Cambria Math" panose="02040503050406030204" pitchFamily="18" charset="0"/>
                        <a:cs typeface="Arial"/>
                      </a:rPr>
                      <m:t>log</m:t>
                    </m:r>
                    <m:r>
                      <a:rPr lang="en-IN" sz="1800" b="0" i="1" smtClean="0">
                        <a:latin typeface="Cambria Math" panose="02040503050406030204" pitchFamily="18" charset="0"/>
                        <a:cs typeface="Arial"/>
                      </a:rPr>
                      <m:t>⁡(</m:t>
                    </m:r>
                    <m:r>
                      <a:rPr lang="en-IN" sz="1800" b="0" i="1" smtClean="0">
                        <a:latin typeface="Cambria Math" panose="02040503050406030204" pitchFamily="18" charset="0"/>
                        <a:cs typeface="Arial"/>
                      </a:rPr>
                      <m:t>𝑃</m:t>
                    </m:r>
                    <m:d>
                      <m:dPr>
                        <m:ctrlPr>
                          <a:rPr lang="en-IN" sz="1800" b="0" i="1" smtClean="0">
                            <a:latin typeface="Cambria Math" panose="02040503050406030204" pitchFamily="18" charset="0"/>
                            <a:cs typeface="Arial"/>
                          </a:rPr>
                        </m:ctrlPr>
                      </m:dPr>
                      <m:e>
                        <m:r>
                          <a:rPr lang="en-IN" sz="1800" b="0" i="1" smtClean="0">
                            <a:latin typeface="Cambria Math" panose="02040503050406030204" pitchFamily="18" charset="0"/>
                            <a:cs typeface="Arial"/>
                          </a:rPr>
                          <m:t>𝑋</m:t>
                        </m:r>
                      </m:e>
                      <m:e>
                        <m:r>
                          <a:rPr lang="en-IN" sz="1800" b="0" i="1" smtClean="0">
                            <a:latin typeface="Cambria Math" panose="02040503050406030204" pitchFamily="18" charset="0"/>
                            <a:cs typeface="Arial"/>
                          </a:rPr>
                          <m:t>𝑍</m:t>
                        </m:r>
                      </m:e>
                    </m:d>
                    <m:r>
                      <a:rPr lang="en-IN" sz="1800" b="0" i="1" smtClean="0">
                        <a:latin typeface="Cambria Math" panose="02040503050406030204" pitchFamily="18" charset="0"/>
                        <a:cs typeface="Arial"/>
                      </a:rPr>
                      <m:t>~</m:t>
                    </m:r>
                    <m:sSup>
                      <m:sSupPr>
                        <m:ctrlPr>
                          <a:rPr lang="en-IN" sz="1800" b="0" i="1" smtClean="0">
                            <a:latin typeface="Cambria Math" panose="02040503050406030204" pitchFamily="18" charset="0"/>
                            <a:cs typeface="Arial"/>
                          </a:rPr>
                        </m:ctrlPr>
                      </m:sSupPr>
                      <m:e>
                        <m:r>
                          <a:rPr lang="en-IN" sz="1800" b="0" i="1" smtClean="0">
                            <a:latin typeface="Cambria Math" panose="02040503050406030204" pitchFamily="18" charset="0"/>
                            <a:cs typeface="Arial"/>
                          </a:rPr>
                          <m:t>(</m:t>
                        </m:r>
                        <m:r>
                          <a:rPr lang="en-IN" sz="1800" b="0" i="1" smtClean="0">
                            <a:latin typeface="Cambria Math" panose="02040503050406030204" pitchFamily="18" charset="0"/>
                            <a:cs typeface="Arial"/>
                          </a:rPr>
                          <m:t>𝑋</m:t>
                        </m:r>
                        <m:r>
                          <a:rPr lang="en-IN" sz="1800" b="0" i="1" smtClean="0">
                            <a:latin typeface="Cambria Math" panose="02040503050406030204" pitchFamily="18" charset="0"/>
                            <a:cs typeface="Arial"/>
                          </a:rPr>
                          <m:t> −</m:t>
                        </m:r>
                        <m:r>
                          <a:rPr lang="en-IN" sz="1800" b="0" i="1" smtClean="0">
                            <a:latin typeface="Cambria Math" panose="02040503050406030204" pitchFamily="18" charset="0"/>
                            <a:cs typeface="Arial"/>
                          </a:rPr>
                          <m:t>𝑓</m:t>
                        </m:r>
                        <m:d>
                          <m:dPr>
                            <m:ctrlPr>
                              <a:rPr lang="en-IN" sz="1800" b="0" i="1" smtClean="0">
                                <a:latin typeface="Cambria Math" panose="02040503050406030204" pitchFamily="18" charset="0"/>
                                <a:cs typeface="Arial"/>
                              </a:rPr>
                            </m:ctrlPr>
                          </m:dPr>
                          <m:e>
                            <m:r>
                              <a:rPr lang="en-IN" sz="1800" b="0" i="1" smtClean="0">
                                <a:latin typeface="Cambria Math" panose="02040503050406030204" pitchFamily="18" charset="0"/>
                                <a:cs typeface="Arial"/>
                              </a:rPr>
                              <m:t>𝑍</m:t>
                            </m:r>
                          </m:e>
                        </m:d>
                        <m:r>
                          <a:rPr lang="en-IN" sz="1800" b="0" i="1" smtClean="0">
                            <a:latin typeface="Cambria Math" panose="02040503050406030204" pitchFamily="18" charset="0"/>
                            <a:cs typeface="Arial"/>
                          </a:rPr>
                          <m:t>)</m:t>
                        </m:r>
                      </m:e>
                      <m:sup>
                        <m:r>
                          <a:rPr lang="en-IN" sz="1800" b="0" i="1" smtClean="0">
                            <a:latin typeface="Cambria Math" panose="02040503050406030204" pitchFamily="18" charset="0"/>
                            <a:cs typeface="Arial"/>
                          </a:rPr>
                          <m:t>2</m:t>
                        </m:r>
                      </m:sup>
                    </m:sSup>
                  </m:oMath>
                </a14:m>
                <a:endParaRPr lang="en-US" sz="1800" dirty="0">
                  <a:latin typeface="Tenorite"/>
                  <a:cs typeface="Arial"/>
                </a:endParaRPr>
              </a:p>
              <a:p>
                <a:pPr marL="285750" indent="-285750" algn="just">
                  <a:lnSpc>
                    <a:spcPct val="150000"/>
                  </a:lnSpc>
                  <a:buFont typeface="Courier New" panose="020B0604020202020204" pitchFamily="34" charset="0"/>
                  <a:buChar char="o"/>
                </a:pPr>
                <a:endParaRPr lang="en-US" sz="1800" dirty="0"/>
              </a:p>
            </p:txBody>
          </p:sp>
        </mc:Choice>
        <mc:Fallback xmlns="">
          <p:sp>
            <p:nvSpPr>
              <p:cNvPr id="29" name="Content Placeholder 25">
                <a:extLst>
                  <a:ext uri="{FF2B5EF4-FFF2-40B4-BE49-F238E27FC236}">
                    <a16:creationId xmlns:a16="http://schemas.microsoft.com/office/drawing/2014/main" id="{9690C3AD-A9DA-03F8-9995-707E16692FA9}"/>
                  </a:ext>
                </a:extLst>
              </p:cNvPr>
              <p:cNvSpPr txBox="1">
                <a:spLocks noRot="1" noChangeAspect="1" noMove="1" noResize="1" noEditPoints="1" noAdjustHandles="1" noChangeArrowheads="1" noChangeShapeType="1" noTextEdit="1"/>
              </p:cNvSpPr>
              <p:nvPr/>
            </p:nvSpPr>
            <p:spPr>
              <a:xfrm>
                <a:off x="838200" y="1537103"/>
                <a:ext cx="10659533" cy="5058429"/>
              </a:xfrm>
              <a:prstGeom prst="rect">
                <a:avLst/>
              </a:prstGeom>
              <a:blipFill>
                <a:blip r:embed="rId2"/>
                <a:stretch>
                  <a:fillRect l="-400" r="-458"/>
                </a:stretch>
              </a:blipFill>
            </p:spPr>
            <p:txBody>
              <a:bodyPr/>
              <a:lstStyle/>
              <a:p>
                <a:r>
                  <a:rPr lang="en-IN">
                    <a:noFill/>
                  </a:rPr>
                  <a:t> </a:t>
                </a:r>
              </a:p>
            </p:txBody>
          </p:sp>
        </mc:Fallback>
      </mc:AlternateContent>
    </p:spTree>
    <p:extLst>
      <p:ext uri="{BB962C8B-B14F-4D97-AF65-F5344CB8AC3E}">
        <p14:creationId xmlns:p14="http://schemas.microsoft.com/office/powerpoint/2010/main" val="35941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Layers and parameters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1537103"/>
                <a:ext cx="10659533" cy="5058429"/>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Fairly straightforward layers were used: fully connected, </a:t>
                </a:r>
                <a:r>
                  <a:rPr lang="en-US" sz="1800" dirty="0">
                    <a:ea typeface="+mn-lt"/>
                    <a:cs typeface="+mn-lt"/>
                  </a:rPr>
                  <a:t>convolutional, batch</a:t>
                </a:r>
                <a:r>
                  <a:rPr lang="en-US" sz="1800" dirty="0"/>
                  <a:t> normalization, dropout,…</a:t>
                </a:r>
                <a:endParaRPr lang="en-US" dirty="0"/>
              </a:p>
              <a:p>
                <a:pPr marL="285750" indent="-285750" algn="just">
                  <a:lnSpc>
                    <a:spcPct val="150000"/>
                  </a:lnSpc>
                  <a:buFont typeface="Courier New" panose="02070309020205020404" pitchFamily="49" charset="0"/>
                  <a:buChar char="o"/>
                </a:pPr>
                <a:r>
                  <a:rPr lang="en-US" sz="1800" dirty="0"/>
                  <a:t>Choice of the loss function between mean squared error and the log-loss.</a:t>
                </a:r>
              </a:p>
              <a:p>
                <a:pPr marL="285750" indent="-285750" algn="just">
                  <a:lnSpc>
                    <a:spcPct val="150000"/>
                  </a:lnSpc>
                  <a:buFont typeface="Courier New" panose="02070309020205020404" pitchFamily="49" charset="0"/>
                  <a:buChar char="o"/>
                </a:pPr>
                <a:r>
                  <a:rPr lang="en-US" sz="1800" dirty="0"/>
                  <a:t>Beta parameter, simply a coefficient on the KL-loss is used in </a:t>
                </a:r>
                <a14:m>
                  <m:oMath xmlns:m="http://schemas.openxmlformats.org/officeDocument/2006/math">
                    <m:r>
                      <a:rPr lang="en-US" sz="1800" i="1" smtClean="0">
                        <a:latin typeface="Cambria Math" panose="02040503050406030204" pitchFamily="18" charset="0"/>
                        <a:ea typeface="Cambria Math" panose="02040503050406030204" pitchFamily="18" charset="0"/>
                      </a:rPr>
                      <m:t>𝛽</m:t>
                    </m:r>
                  </m:oMath>
                </a14:m>
                <a:r>
                  <a:rPr lang="en-US" sz="1800" dirty="0"/>
                  <a:t>-VAE and emphasizes on one of the two losses.</a:t>
                </a:r>
              </a:p>
              <a:p>
                <a:pPr marL="285750" indent="-285750" algn="just">
                  <a:lnSpc>
                    <a:spcPct val="150000"/>
                  </a:lnSpc>
                  <a:buFont typeface="Courier New" panose="02070309020205020404" pitchFamily="49" charset="0"/>
                  <a:buChar char="o"/>
                </a:pPr>
                <a:r>
                  <a:rPr lang="en-US" sz="1800" dirty="0"/>
                  <a:t>There should exist a somewhat optimal latent dimension. PCA can help us find it.</a:t>
                </a:r>
              </a:p>
              <a:p>
                <a:pPr marL="285750" indent="-285750" algn="just">
                  <a:lnSpc>
                    <a:spcPct val="150000"/>
                  </a:lnSpc>
                  <a:buFont typeface="Courier New" panose="02070309020205020404" pitchFamily="49" charset="0"/>
                  <a:buChar char="o"/>
                </a:pPr>
                <a:r>
                  <a:rPr lang="en-US" sz="1800" dirty="0"/>
                  <a:t>The latent space is in charge of bottlenecking in order to extract features or possibly assign some meaning to different regions.</a:t>
                </a:r>
              </a:p>
              <a:p>
                <a:pPr marL="285750" indent="-285750" algn="just">
                  <a:lnSpc>
                    <a:spcPct val="150000"/>
                  </a:lnSpc>
                  <a:buFont typeface="Courier New" panose="02070309020205020404" pitchFamily="49" charset="0"/>
                  <a:buChar char="o"/>
                </a:pPr>
                <a:r>
                  <a:rPr lang="en-US" sz="1800" dirty="0"/>
                  <a:t>Bottlenecking the encoder was not found useful. Large number of filters proved to be effective.</a:t>
                </a:r>
              </a:p>
              <a:p>
                <a:pPr marL="285750" indent="-285750" algn="just">
                  <a:lnSpc>
                    <a:spcPct val="150000"/>
                  </a:lnSpc>
                  <a:buFont typeface="Courier New" panose="02070309020205020404" pitchFamily="49" charset="0"/>
                  <a:buChar char="o"/>
                </a:pPr>
                <a:endParaRPr lang="en-US" sz="1800" dirty="0"/>
              </a:p>
            </p:txBody>
          </p:sp>
        </mc:Choice>
        <mc:Fallback xmlns="">
          <p:sp>
            <p:nvSpPr>
              <p:cNvPr id="29" name="Content Placeholder 25">
                <a:extLst>
                  <a:ext uri="{FF2B5EF4-FFF2-40B4-BE49-F238E27FC236}">
                    <a16:creationId xmlns:a16="http://schemas.microsoft.com/office/drawing/2014/main" id="{9690C3AD-A9DA-03F8-9995-707E16692FA9}"/>
                  </a:ext>
                </a:extLst>
              </p:cNvPr>
              <p:cNvSpPr txBox="1">
                <a:spLocks noRot="1" noChangeAspect="1" noMove="1" noResize="1" noEditPoints="1" noAdjustHandles="1" noChangeArrowheads="1" noChangeShapeType="1" noTextEdit="1"/>
              </p:cNvSpPr>
              <p:nvPr/>
            </p:nvSpPr>
            <p:spPr>
              <a:xfrm>
                <a:off x="838200" y="1537103"/>
                <a:ext cx="10659533" cy="5058429"/>
              </a:xfrm>
              <a:prstGeom prst="rect">
                <a:avLst/>
              </a:prstGeom>
              <a:blipFill>
                <a:blip r:embed="rId2"/>
                <a:stretch>
                  <a:fillRect l="-400" r="-458"/>
                </a:stretch>
              </a:blipFill>
            </p:spPr>
            <p:txBody>
              <a:bodyPr/>
              <a:lstStyle/>
              <a:p>
                <a:r>
                  <a:rPr lang="en-IN">
                    <a:noFill/>
                  </a:rPr>
                  <a:t> </a:t>
                </a:r>
              </a:p>
            </p:txBody>
          </p:sp>
        </mc:Fallback>
      </mc:AlternateContent>
    </p:spTree>
    <p:extLst>
      <p:ext uri="{BB962C8B-B14F-4D97-AF65-F5344CB8AC3E}">
        <p14:creationId xmlns:p14="http://schemas.microsoft.com/office/powerpoint/2010/main" val="417578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Further notes</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mc:AlternateContent xmlns:mc="http://schemas.openxmlformats.org/markup-compatibility/2006" xmlns:a14="http://schemas.microsoft.com/office/drawing/2010/main">
        <mc:Choice Requires="a14">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1537103"/>
                <a:ext cx="10659533" cy="5058429"/>
              </a:xfrm>
              <a:prstGeom prst="rect">
                <a:avLst/>
              </a:prstGeom>
            </p:spPr>
            <p:txBody>
              <a:bodyPr vert="horz" lIns="91440" tIns="45720" rIns="91440" bIns="45720" numCol="1" rtlCol="0" anchor="t">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For each data point we can sample multiple points in the latent space. This can be dropped if batch size is not too small. Otherwise, the training will be sensitive to the batch size.</a:t>
                </a:r>
                <a:endParaRPr lang="en-US" dirty="0"/>
              </a:p>
              <a:p>
                <a:pPr marL="285750" indent="-285750" algn="just">
                  <a:lnSpc>
                    <a:spcPct val="150000"/>
                  </a:lnSpc>
                  <a:buFont typeface="Courier New" panose="02070309020205020404" pitchFamily="49" charset="0"/>
                  <a:buChar char="o"/>
                </a:pPr>
                <a:r>
                  <a:rPr lang="en-US" sz="1800" dirty="0">
                    <a:ea typeface="+mn-lt"/>
                    <a:cs typeface="+mn-lt"/>
                  </a:rPr>
                  <a:t>We sample once per data point  but we avoid small batch sizes. Batch sizes of 100+ resulted in lower losses. </a:t>
                </a:r>
              </a:p>
              <a:p>
                <a:pPr marL="285750" indent="-285750" algn="just">
                  <a:lnSpc>
                    <a:spcPct val="150000"/>
                  </a:lnSpc>
                  <a:buFont typeface="Courier New" panose="02070309020205020404" pitchFamily="49" charset="0"/>
                  <a:buChar char="o"/>
                </a:pPr>
                <a:r>
                  <a:rPr lang="en-US" sz="1800" dirty="0">
                    <a:ea typeface="+mn-lt"/>
                    <a:cs typeface="+mn-lt"/>
                  </a:rPr>
                  <a:t>Reparameterization </a:t>
                </a:r>
                <a:r>
                  <a:rPr lang="en-US" sz="1800" dirty="0"/>
                  <a:t>trick: sampling different latent variables with distinct variances and independently does not allow effective back-propagation. Instead we sample with a trick:</a:t>
                </a:r>
              </a:p>
              <a:p>
                <a:pPr marL="285750" indent="-285750" algn="just">
                  <a:lnSpc>
                    <a:spcPct val="150000"/>
                  </a:lnSpc>
                  <a:buFont typeface="Courier New" panose="02070309020205020404" pitchFamily="49" charset="0"/>
                  <a:buChar char="o"/>
                </a:pP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IN" sz="1800" b="0" i="1" smtClean="0">
                                <a:latin typeface="Cambria Math" panose="02040503050406030204" pitchFamily="18" charset="0"/>
                              </a:rPr>
                              <m:t>𝑧</m:t>
                            </m:r>
                          </m:e>
                        </m:acc>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acc>
                          <m:accPr>
                            <m:chr m:val="̅"/>
                            <m:ctrlPr>
                              <a:rPr lang="en-IN" sz="1800" b="0" i="1" smtClean="0">
                                <a:latin typeface="Cambria Math" panose="02040503050406030204" pitchFamily="18" charset="0"/>
                              </a:rPr>
                            </m:ctrlPr>
                          </m:accPr>
                          <m:e>
                            <m:r>
                              <a:rPr lang="en-IN" sz="1800" b="0" i="1" smtClean="0">
                                <a:latin typeface="Cambria Math" panose="02040503050406030204" pitchFamily="18" charset="0"/>
                              </a:rPr>
                              <m:t>𝑧</m:t>
                            </m:r>
                          </m:e>
                        </m:acc>
                      </m:e>
                      <m:sub>
                        <m:r>
                          <a:rPr lang="en-IN" sz="1800" b="0" i="1" smtClean="0">
                            <a:latin typeface="Cambria Math" panose="02040503050406030204" pitchFamily="18" charset="0"/>
                          </a:rPr>
                          <m:t>𝑖</m:t>
                        </m:r>
                      </m:sub>
                    </m:sSub>
                    <m:r>
                      <a:rPr lang="en-IN" sz="1800" b="0" i="1" smtClean="0">
                        <a:latin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𝜖</m:t>
                    </m:r>
                    <m:sSub>
                      <m:sSubPr>
                        <m:ctrlPr>
                          <a:rPr lang="en-IN" sz="1800" b="0" i="1" smtClean="0">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𝑖</m:t>
                        </m:r>
                      </m:sub>
                    </m:sSub>
                  </m:oMath>
                </a14:m>
                <a:endParaRPr lang="en-US" sz="1800" dirty="0"/>
              </a:p>
              <a:p>
                <a:pPr marL="285750" indent="-285750" algn="just">
                  <a:lnSpc>
                    <a:spcPct val="150000"/>
                  </a:lnSpc>
                  <a:buFont typeface="Courier New" panose="02070309020205020404" pitchFamily="49" charset="0"/>
                  <a:buChar char="o"/>
                </a:pPr>
                <a:r>
                  <a:rPr lang="en-US" sz="1800" dirty="0"/>
                  <a:t>Where epsilon is the sampled from </a:t>
                </a:r>
                <a14:m>
                  <m:oMath xmlns:m="http://schemas.openxmlformats.org/officeDocument/2006/math">
                    <m:r>
                      <a:rPr lang="en-IN" sz="1800" b="0" i="1" smtClean="0">
                        <a:latin typeface="Cambria Math" panose="02040503050406030204" pitchFamily="18" charset="0"/>
                      </a:rPr>
                      <m:t>𝑁</m:t>
                    </m:r>
                    <m:r>
                      <a:rPr lang="en-IN" sz="1800" b="0" i="1" smtClean="0">
                        <a:latin typeface="Cambria Math" panose="02040503050406030204" pitchFamily="18" charset="0"/>
                      </a:rPr>
                      <m:t>(0, 1)</m:t>
                    </m:r>
                  </m:oMath>
                </a14:m>
                <a:r>
                  <a:rPr lang="en-US" sz="1800" dirty="0"/>
                  <a:t> at each iteration but is the same for every latent variable </a:t>
                </a:r>
                <a14:m>
                  <m:oMath xmlns:m="http://schemas.openxmlformats.org/officeDocument/2006/math">
                    <m:sSub>
                      <m:sSubPr>
                        <m:ctrlPr>
                          <a:rPr lang="en-US" sz="1800" i="1" smtClean="0">
                            <a:latin typeface="Cambria Math" panose="02040503050406030204" pitchFamily="18" charset="0"/>
                          </a:rPr>
                        </m:ctrlPr>
                      </m:sSubPr>
                      <m:e>
                        <m:r>
                          <a:rPr lang="en-IN" sz="1800" b="0" i="1" smtClean="0">
                            <a:latin typeface="Cambria Math" panose="02040503050406030204" pitchFamily="18" charset="0"/>
                          </a:rPr>
                          <m:t>𝑧</m:t>
                        </m:r>
                      </m:e>
                      <m:sub>
                        <m:r>
                          <a:rPr lang="en-IN" sz="1800" b="0" i="1" smtClean="0">
                            <a:latin typeface="Cambria Math" panose="02040503050406030204" pitchFamily="18" charset="0"/>
                          </a:rPr>
                          <m:t>𝑖</m:t>
                        </m:r>
                      </m:sub>
                    </m:sSub>
                  </m:oMath>
                </a14:m>
                <a:endParaRPr lang="en-US" dirty="0"/>
              </a:p>
              <a:p>
                <a:pPr marL="285750" indent="-285750" algn="just">
                  <a:lnSpc>
                    <a:spcPct val="150000"/>
                  </a:lnSpc>
                  <a:buFont typeface="Courier New" panose="02070309020205020404" pitchFamily="49" charset="0"/>
                  <a:buChar char="o"/>
                </a:pPr>
                <a:r>
                  <a:rPr lang="en-US" sz="1800" dirty="0"/>
                  <a:t>Powers of two for the input shape. Down-sampling followed by up-sampling needs to keep the shape</a:t>
                </a:r>
              </a:p>
            </p:txBody>
          </p:sp>
        </mc:Choice>
        <mc:Fallback xmlns="">
          <p:sp>
            <p:nvSpPr>
              <p:cNvPr id="29" name="Content Placeholder 25">
                <a:extLst>
                  <a:ext uri="{FF2B5EF4-FFF2-40B4-BE49-F238E27FC236}">
                    <a16:creationId xmlns:a16="http://schemas.microsoft.com/office/drawing/2014/main" id="{9690C3AD-A9DA-03F8-9995-707E16692FA9}"/>
                  </a:ext>
                </a:extLst>
              </p:cNvPr>
              <p:cNvSpPr txBox="1">
                <a:spLocks noRot="1" noChangeAspect="1" noMove="1" noResize="1" noEditPoints="1" noAdjustHandles="1" noChangeArrowheads="1" noChangeShapeType="1" noTextEdit="1"/>
              </p:cNvSpPr>
              <p:nvPr/>
            </p:nvSpPr>
            <p:spPr>
              <a:xfrm>
                <a:off x="838200" y="1537103"/>
                <a:ext cx="10659533" cy="5058429"/>
              </a:xfrm>
              <a:prstGeom prst="rect">
                <a:avLst/>
              </a:prstGeom>
              <a:blipFill>
                <a:blip r:embed="rId2"/>
                <a:stretch>
                  <a:fillRect l="-400" r="-458"/>
                </a:stretch>
              </a:blipFill>
            </p:spPr>
            <p:txBody>
              <a:bodyPr/>
              <a:lstStyle/>
              <a:p>
                <a:r>
                  <a:rPr lang="en-IN">
                    <a:noFill/>
                  </a:rPr>
                  <a:t> </a:t>
                </a:r>
              </a:p>
            </p:txBody>
          </p:sp>
        </mc:Fallback>
      </mc:AlternateContent>
    </p:spTree>
    <p:extLst>
      <p:ext uri="{BB962C8B-B14F-4D97-AF65-F5344CB8AC3E}">
        <p14:creationId xmlns:p14="http://schemas.microsoft.com/office/powerpoint/2010/main" val="402352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451910"/>
            <a:ext cx="8421688" cy="1325563"/>
          </a:xfrm>
        </p:spPr>
        <p:txBody>
          <a:bodyPr/>
          <a:lstStyle/>
          <a:p>
            <a:r>
              <a:rPr lang="en-US" dirty="0"/>
              <a:t>OUTLINE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463713" y="2277623"/>
            <a:ext cx="5264573" cy="2568697"/>
          </a:xfrm>
        </p:spPr>
        <p:txBody>
          <a:bodyPr vert="horz" lIns="91440" tIns="45720" rIns="91440" bIns="45720" rtlCol="0" anchor="t">
            <a:normAutofit/>
          </a:bodyPr>
          <a:lstStyle/>
          <a:p>
            <a:pPr marL="514350" indent="-514350" algn="l">
              <a:lnSpc>
                <a:spcPct val="150000"/>
              </a:lnSpc>
              <a:buFont typeface="+mj-lt"/>
              <a:buAutoNum type="romanUcPeriod"/>
            </a:pPr>
            <a:r>
              <a:rPr lang="en-US" dirty="0"/>
              <a:t>Why do we expect them to work?</a:t>
            </a:r>
          </a:p>
          <a:p>
            <a:pPr marL="514350" indent="-514350" algn="l">
              <a:lnSpc>
                <a:spcPct val="150000"/>
              </a:lnSpc>
              <a:buFont typeface="+mj-lt"/>
              <a:buAutoNum type="romanUcPeriod"/>
            </a:pPr>
            <a:r>
              <a:rPr lang="en-US" dirty="0"/>
              <a:t>Data and preprocessing</a:t>
            </a:r>
          </a:p>
          <a:p>
            <a:pPr marL="514350" indent="-514350" algn="l">
              <a:lnSpc>
                <a:spcPct val="150000"/>
              </a:lnSpc>
              <a:buAutoNum type="romanUcPeriod"/>
            </a:pPr>
            <a:r>
              <a:rPr lang="en-US" dirty="0"/>
              <a:t>Training, architecture</a:t>
            </a:r>
          </a:p>
          <a:p>
            <a:pPr marL="514350" indent="-514350" algn="l">
              <a:lnSpc>
                <a:spcPct val="150000"/>
              </a:lnSpc>
              <a:buAutoNum type="romanUcPeriod"/>
            </a:pPr>
            <a:r>
              <a:rPr lang="en-US" dirty="0"/>
              <a:t>Results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a:t>IV. results</a:t>
            </a:r>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630579" y="2812767"/>
            <a:ext cx="4930842" cy="2123299"/>
          </a:xfrm>
        </p:spPr>
        <p:txBody>
          <a:bodyPr vert="horz" lIns="91440" tIns="45720" rIns="91440" bIns="45720" rtlCol="0" anchor="t">
            <a:normAutofit/>
          </a:bodyPr>
          <a:lstStyle/>
          <a:p>
            <a:pPr marL="514350" indent="-514350" algn="l">
              <a:lnSpc>
                <a:spcPct val="150000"/>
              </a:lnSpc>
              <a:buAutoNum type="arabicPeriod"/>
            </a:pPr>
            <a:r>
              <a:rPr lang="en-US"/>
              <a:t>Notable models</a:t>
            </a:r>
          </a:p>
          <a:p>
            <a:pPr marL="514350" indent="-514350" algn="l">
              <a:lnSpc>
                <a:spcPct val="150000"/>
              </a:lnSpc>
              <a:buAutoNum type="arabicPeriod"/>
            </a:pPr>
            <a:r>
              <a:rPr lang="en-US"/>
              <a:t>Clusters</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20</a:t>
            </a:fld>
            <a:endParaRPr lang="en-US" dirty="0"/>
          </a:p>
        </p:txBody>
      </p:sp>
    </p:spTree>
    <p:extLst>
      <p:ext uri="{BB962C8B-B14F-4D97-AF65-F5344CB8AC3E}">
        <p14:creationId xmlns:p14="http://schemas.microsoft.com/office/powerpoint/2010/main" val="288125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Notable models</a:t>
            </a:r>
            <a:r>
              <a:rPr lang="en-US" cap="none"/>
              <a:t>: the complex one</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576DDABC-C6BD-0ABA-4D53-35BDF9A9C62B}"/>
              </a:ext>
            </a:extLst>
          </p:cNvPr>
          <p:cNvPicPr>
            <a:picLocks noChangeAspect="1"/>
          </p:cNvPicPr>
          <p:nvPr/>
        </p:nvPicPr>
        <p:blipFill>
          <a:blip r:embed="rId18"/>
          <a:stretch>
            <a:fillRect/>
          </a:stretch>
        </p:blipFill>
        <p:spPr>
          <a:xfrm>
            <a:off x="1362156" y="1467061"/>
            <a:ext cx="4736948" cy="4787734"/>
          </a:xfrm>
          <a:prstGeom prst="rect">
            <a:avLst/>
          </a:prstGeom>
        </p:spPr>
      </p:pic>
      <p:sp>
        <p:nvSpPr>
          <p:cNvPr id="4" name="TextBox 3">
            <a:extLst>
              <a:ext uri="{FF2B5EF4-FFF2-40B4-BE49-F238E27FC236}">
                <a16:creationId xmlns:a16="http://schemas.microsoft.com/office/drawing/2014/main" id="{F1DA76C3-4376-E53A-A763-6CE99FE22117}"/>
              </a:ext>
            </a:extLst>
          </p:cNvPr>
          <p:cNvSpPr txBox="1"/>
          <p:nvPr/>
        </p:nvSpPr>
        <p:spPr>
          <a:xfrm>
            <a:off x="6096000" y="146462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Original_1</a:t>
            </a:r>
          </a:p>
        </p:txBody>
      </p:sp>
      <p:sp>
        <p:nvSpPr>
          <p:cNvPr id="5" name="TextBox 4">
            <a:extLst>
              <a:ext uri="{FF2B5EF4-FFF2-40B4-BE49-F238E27FC236}">
                <a16:creationId xmlns:a16="http://schemas.microsoft.com/office/drawing/2014/main" id="{9D689440-AB33-A2BB-8442-A9BF6874F6F2}"/>
              </a:ext>
            </a:extLst>
          </p:cNvPr>
          <p:cNvSpPr txBox="1"/>
          <p:nvPr/>
        </p:nvSpPr>
        <p:spPr>
          <a:xfrm>
            <a:off x="6096000" y="18307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Regenerated_1</a:t>
            </a:r>
          </a:p>
        </p:txBody>
      </p:sp>
      <p:sp>
        <p:nvSpPr>
          <p:cNvPr id="6" name="TextBox 5">
            <a:extLst>
              <a:ext uri="{FF2B5EF4-FFF2-40B4-BE49-F238E27FC236}">
                <a16:creationId xmlns:a16="http://schemas.microsoft.com/office/drawing/2014/main" id="{F1EED9A0-6B7F-3E90-275B-737B0864AE9A}"/>
              </a:ext>
            </a:extLst>
          </p:cNvPr>
          <p:cNvSpPr txBox="1"/>
          <p:nvPr/>
        </p:nvSpPr>
        <p:spPr>
          <a:xfrm>
            <a:off x="6096000" y="219693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Original_2</a:t>
            </a:r>
          </a:p>
        </p:txBody>
      </p:sp>
      <p:sp>
        <p:nvSpPr>
          <p:cNvPr id="7" name="TextBox 6">
            <a:extLst>
              <a:ext uri="{FF2B5EF4-FFF2-40B4-BE49-F238E27FC236}">
                <a16:creationId xmlns:a16="http://schemas.microsoft.com/office/drawing/2014/main" id="{D02178FD-E371-B7B4-1C41-2B9143FAC63A}"/>
              </a:ext>
            </a:extLst>
          </p:cNvPr>
          <p:cNvSpPr txBox="1"/>
          <p:nvPr/>
        </p:nvSpPr>
        <p:spPr>
          <a:xfrm>
            <a:off x="6096000" y="25630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Regenerated_2</a:t>
            </a:r>
          </a:p>
        </p:txBody>
      </p:sp>
      <p:sp>
        <p:nvSpPr>
          <p:cNvPr id="8" name="TextBox 7">
            <a:extLst>
              <a:ext uri="{FF2B5EF4-FFF2-40B4-BE49-F238E27FC236}">
                <a16:creationId xmlns:a16="http://schemas.microsoft.com/office/drawing/2014/main" id="{81393910-EA26-DCA1-676E-525ABAA95996}"/>
              </a:ext>
            </a:extLst>
          </p:cNvPr>
          <p:cNvSpPr txBox="1"/>
          <p:nvPr/>
        </p:nvSpPr>
        <p:spPr>
          <a:xfrm>
            <a:off x="6095999" y="32503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Mean_left</a:t>
            </a:r>
          </a:p>
        </p:txBody>
      </p:sp>
      <p:sp>
        <p:nvSpPr>
          <p:cNvPr id="9" name="TextBox 8">
            <a:extLst>
              <a:ext uri="{FF2B5EF4-FFF2-40B4-BE49-F238E27FC236}">
                <a16:creationId xmlns:a16="http://schemas.microsoft.com/office/drawing/2014/main" id="{4F900029-C04D-2EBB-70DF-0EEAEC55671C}"/>
              </a:ext>
            </a:extLst>
          </p:cNvPr>
          <p:cNvSpPr txBox="1"/>
          <p:nvPr/>
        </p:nvSpPr>
        <p:spPr>
          <a:xfrm>
            <a:off x="6095999" y="394252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Original_3</a:t>
            </a:r>
          </a:p>
        </p:txBody>
      </p:sp>
      <p:sp>
        <p:nvSpPr>
          <p:cNvPr id="10" name="TextBox 9">
            <a:extLst>
              <a:ext uri="{FF2B5EF4-FFF2-40B4-BE49-F238E27FC236}">
                <a16:creationId xmlns:a16="http://schemas.microsoft.com/office/drawing/2014/main" id="{B9F19B45-E47A-1876-70B7-81CC681460D5}"/>
              </a:ext>
            </a:extLst>
          </p:cNvPr>
          <p:cNvSpPr txBox="1"/>
          <p:nvPr/>
        </p:nvSpPr>
        <p:spPr>
          <a:xfrm>
            <a:off x="6096000" y="430695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Regenerated_3</a:t>
            </a:r>
          </a:p>
        </p:txBody>
      </p:sp>
      <p:sp>
        <p:nvSpPr>
          <p:cNvPr id="12" name="TextBox 11">
            <a:extLst>
              <a:ext uri="{FF2B5EF4-FFF2-40B4-BE49-F238E27FC236}">
                <a16:creationId xmlns:a16="http://schemas.microsoft.com/office/drawing/2014/main" id="{8FEC4818-AFED-D5F2-80B0-906C4771C704}"/>
              </a:ext>
            </a:extLst>
          </p:cNvPr>
          <p:cNvSpPr txBox="1"/>
          <p:nvPr/>
        </p:nvSpPr>
        <p:spPr>
          <a:xfrm>
            <a:off x="6095999" y="467139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Latent_noised_3</a:t>
            </a:r>
          </a:p>
        </p:txBody>
      </p:sp>
      <p:sp>
        <p:nvSpPr>
          <p:cNvPr id="14" name="TextBox 13">
            <a:extLst>
              <a:ext uri="{FF2B5EF4-FFF2-40B4-BE49-F238E27FC236}">
                <a16:creationId xmlns:a16="http://schemas.microsoft.com/office/drawing/2014/main" id="{999F5516-75A5-7209-FBC3-B4723493109A}"/>
              </a:ext>
            </a:extLst>
          </p:cNvPr>
          <p:cNvSpPr txBox="1"/>
          <p:nvPr/>
        </p:nvSpPr>
        <p:spPr>
          <a:xfrm>
            <a:off x="1359924" y="62606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Beta parameter = 1e-3</a:t>
            </a:r>
          </a:p>
        </p:txBody>
      </p:sp>
      <p:pic>
        <p:nvPicPr>
          <p:cNvPr id="15" name="553F68ED">
            <a:hlinkClick r:id="" action="ppaction://media"/>
            <a:extLst>
              <a:ext uri="{FF2B5EF4-FFF2-40B4-BE49-F238E27FC236}">
                <a16:creationId xmlns:a16="http://schemas.microsoft.com/office/drawing/2014/main" id="{672B0270-3F39-7A75-8637-F03182421ED5}"/>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8477164" y="1448270"/>
            <a:ext cx="362035" cy="362035"/>
          </a:xfrm>
          <a:prstGeom prst="rect">
            <a:avLst/>
          </a:prstGeom>
        </p:spPr>
      </p:pic>
      <p:pic>
        <p:nvPicPr>
          <p:cNvPr id="16" name="9FED831A">
            <a:hlinkClick r:id="" action="ppaction://media"/>
            <a:extLst>
              <a:ext uri="{FF2B5EF4-FFF2-40B4-BE49-F238E27FC236}">
                <a16:creationId xmlns:a16="http://schemas.microsoft.com/office/drawing/2014/main" id="{7242A58D-E7AF-6895-C5EA-E8B65283BC10}"/>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8474074" y="1859083"/>
            <a:ext cx="362034" cy="362034"/>
          </a:xfrm>
          <a:prstGeom prst="rect">
            <a:avLst/>
          </a:prstGeom>
        </p:spPr>
      </p:pic>
      <p:pic>
        <p:nvPicPr>
          <p:cNvPr id="17" name="CBAE155F">
            <a:hlinkClick r:id="" action="ppaction://media"/>
            <a:extLst>
              <a:ext uri="{FF2B5EF4-FFF2-40B4-BE49-F238E27FC236}">
                <a16:creationId xmlns:a16="http://schemas.microsoft.com/office/drawing/2014/main" id="{9EDEE0E8-A701-66D7-44A1-B0FF084353C3}"/>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8470983" y="2249421"/>
            <a:ext cx="365125" cy="365125"/>
          </a:xfrm>
          <a:prstGeom prst="rect">
            <a:avLst/>
          </a:prstGeom>
        </p:spPr>
      </p:pic>
      <p:pic>
        <p:nvPicPr>
          <p:cNvPr id="18" name="E98802CF">
            <a:hlinkClick r:id="" action="ppaction://media"/>
            <a:extLst>
              <a:ext uri="{FF2B5EF4-FFF2-40B4-BE49-F238E27FC236}">
                <a16:creationId xmlns:a16="http://schemas.microsoft.com/office/drawing/2014/main" id="{50A9D56D-17F9-4FD1-0FE6-4315D6217676}"/>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8474073" y="2653550"/>
            <a:ext cx="362035" cy="362034"/>
          </a:xfrm>
          <a:prstGeom prst="rect">
            <a:avLst/>
          </a:prstGeom>
        </p:spPr>
      </p:pic>
      <p:pic>
        <p:nvPicPr>
          <p:cNvPr id="19" name="0BE43A50">
            <a:hlinkClick r:id="" action="ppaction://media"/>
            <a:extLst>
              <a:ext uri="{FF2B5EF4-FFF2-40B4-BE49-F238E27FC236}">
                <a16:creationId xmlns:a16="http://schemas.microsoft.com/office/drawing/2014/main" id="{13519519-A78F-558E-E629-B49A88D5D64F}"/>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8491285" y="3323552"/>
            <a:ext cx="344823" cy="344823"/>
          </a:xfrm>
          <a:prstGeom prst="rect">
            <a:avLst/>
          </a:prstGeom>
        </p:spPr>
      </p:pic>
      <p:pic>
        <p:nvPicPr>
          <p:cNvPr id="20" name="3DE215FE">
            <a:hlinkClick r:id="" action="ppaction://media"/>
            <a:extLst>
              <a:ext uri="{FF2B5EF4-FFF2-40B4-BE49-F238E27FC236}">
                <a16:creationId xmlns:a16="http://schemas.microsoft.com/office/drawing/2014/main" id="{A2A96C33-45DB-71FA-B6AA-A995E88D4AF5}"/>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8491285" y="3979238"/>
            <a:ext cx="351751" cy="351752"/>
          </a:xfrm>
          <a:prstGeom prst="rect">
            <a:avLst/>
          </a:prstGeom>
        </p:spPr>
      </p:pic>
      <p:pic>
        <p:nvPicPr>
          <p:cNvPr id="21" name="45B4D87E">
            <a:hlinkClick r:id="" action="ppaction://media"/>
            <a:extLst>
              <a:ext uri="{FF2B5EF4-FFF2-40B4-BE49-F238E27FC236}">
                <a16:creationId xmlns:a16="http://schemas.microsoft.com/office/drawing/2014/main" id="{570A94E1-E4A7-14EC-7D3E-77FE971E29CA}"/>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8494536" y="4387318"/>
            <a:ext cx="351751" cy="351752"/>
          </a:xfrm>
          <a:prstGeom prst="rect">
            <a:avLst/>
          </a:prstGeom>
        </p:spPr>
      </p:pic>
      <p:pic>
        <p:nvPicPr>
          <p:cNvPr id="22" name="2926CCDE">
            <a:hlinkClick r:id="" action="ppaction://media"/>
            <a:extLst>
              <a:ext uri="{FF2B5EF4-FFF2-40B4-BE49-F238E27FC236}">
                <a16:creationId xmlns:a16="http://schemas.microsoft.com/office/drawing/2014/main" id="{D754DC64-C13F-BCC4-758D-75149FDDF970}"/>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8491285" y="4801044"/>
            <a:ext cx="351751" cy="351750"/>
          </a:xfrm>
          <a:prstGeom prst="rect">
            <a:avLst/>
          </a:prstGeom>
        </p:spPr>
      </p:pic>
    </p:spTree>
    <p:extLst>
      <p:ext uri="{BB962C8B-B14F-4D97-AF65-F5344CB8AC3E}">
        <p14:creationId xmlns:p14="http://schemas.microsoft.com/office/powerpoint/2010/main" val="28221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6"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6" fill="hold"/>
                                        <p:tgtEl>
                                          <p:spTgt spid="1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6" fill="hold"/>
                                        <p:tgtEl>
                                          <p:spTgt spid="1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96" fill="hold"/>
                                        <p:tgtEl>
                                          <p:spTgt spid="19"/>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96" fill="hold"/>
                                        <p:tgtEl>
                                          <p:spTgt spid="20"/>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96" fill="hold"/>
                                        <p:tgtEl>
                                          <p:spTgt spid="21"/>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9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15"/>
                </p:tgtEl>
              </p:cMediaNode>
            </p:audio>
            <p:audio>
              <p:cMediaNode vol="80000">
                <p:cTn id="36" fill="hold" display="0">
                  <p:stCondLst>
                    <p:cond delay="indefinite"/>
                  </p:stCondLst>
                  <p:endCondLst>
                    <p:cond evt="onStopAudio" delay="0">
                      <p:tgtEl>
                        <p:sldTgt/>
                      </p:tgtEl>
                    </p:cond>
                  </p:endCondLst>
                </p:cTn>
                <p:tgtEl>
                  <p:spTgt spid="16"/>
                </p:tgtEl>
              </p:cMediaNode>
            </p:audio>
            <p:audio>
              <p:cMediaNode vol="80000">
                <p:cTn id="37" fill="hold" display="0">
                  <p:stCondLst>
                    <p:cond delay="indefinite"/>
                  </p:stCondLst>
                  <p:endCondLst>
                    <p:cond evt="onStopAudio" delay="0">
                      <p:tgtEl>
                        <p:sldTgt/>
                      </p:tgtEl>
                    </p:cond>
                  </p:endCondLst>
                </p:cTn>
                <p:tgtEl>
                  <p:spTgt spid="17"/>
                </p:tgtEl>
              </p:cMediaNode>
            </p:audio>
            <p:audio>
              <p:cMediaNode vol="80000">
                <p:cTn id="38" fill="hold" display="0">
                  <p:stCondLst>
                    <p:cond delay="indefinite"/>
                  </p:stCondLst>
                  <p:endCondLst>
                    <p:cond evt="onStopAudio" delay="0">
                      <p:tgtEl>
                        <p:sldTgt/>
                      </p:tgtEl>
                    </p:cond>
                  </p:endCondLst>
                </p:cTn>
                <p:tgtEl>
                  <p:spTgt spid="18"/>
                </p:tgtEl>
              </p:cMediaNode>
            </p:audio>
            <p:audio>
              <p:cMediaNode vol="87805">
                <p:cTn id="39" fill="hold" display="0">
                  <p:stCondLst>
                    <p:cond delay="indefinite"/>
                  </p:stCondLst>
                  <p:endCondLst>
                    <p:cond evt="onStopAudio" delay="0">
                      <p:tgtEl>
                        <p:sldTgt/>
                      </p:tgtEl>
                    </p:cond>
                  </p:endCondLst>
                </p:cTn>
                <p:tgtEl>
                  <p:spTgt spid="19"/>
                </p:tgtEl>
              </p:cMediaNode>
            </p:audio>
            <p:audio>
              <p:cMediaNode vol="80000">
                <p:cTn id="40" fill="hold" display="0">
                  <p:stCondLst>
                    <p:cond delay="indefinite"/>
                  </p:stCondLst>
                  <p:endCondLst>
                    <p:cond evt="onStopAudio" delay="0">
                      <p:tgtEl>
                        <p:sldTgt/>
                      </p:tgtEl>
                    </p:cond>
                  </p:endCondLst>
                </p:cTn>
                <p:tgtEl>
                  <p:spTgt spid="20"/>
                </p:tgtEl>
              </p:cMediaNode>
            </p:audio>
            <p:audio>
              <p:cMediaNode vol="80000">
                <p:cTn id="41" fill="hold" display="0">
                  <p:stCondLst>
                    <p:cond delay="indefinite"/>
                  </p:stCondLst>
                  <p:endCondLst>
                    <p:cond evt="onStopAudio" delay="0">
                      <p:tgtEl>
                        <p:sldTgt/>
                      </p:tgtEl>
                    </p:cond>
                  </p:endCondLst>
                </p:cTn>
                <p:tgtEl>
                  <p:spTgt spid="21"/>
                </p:tgtEl>
              </p:cMediaNode>
            </p:audio>
            <p:audio>
              <p:cMediaNode vol="80000">
                <p:cTn id="42" fill="hold" display="0">
                  <p:stCondLst>
                    <p:cond delay="indefinite"/>
                  </p:stCondLst>
                  <p:endCondLst>
                    <p:cond evt="onStopAudio" delay="0">
                      <p:tgtEl>
                        <p:sldTgt/>
                      </p:tgtEl>
                    </p:cond>
                  </p:endCondLst>
                </p:cTn>
                <p:tgtEl>
                  <p:spTgt spid="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Notable models</a:t>
            </a:r>
            <a:r>
              <a:rPr lang="en-US" cap="none"/>
              <a:t>: the complex one</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9" name="Picture 8" descr="A colorful dots in a heart shape&#10;&#10;Description automatically generated">
            <a:extLst>
              <a:ext uri="{FF2B5EF4-FFF2-40B4-BE49-F238E27FC236}">
                <a16:creationId xmlns:a16="http://schemas.microsoft.com/office/drawing/2014/main" id="{3C88712C-EC42-E54C-815B-AF06D6DCDFF5}"/>
              </a:ext>
            </a:extLst>
          </p:cNvPr>
          <p:cNvPicPr>
            <a:picLocks noChangeAspect="1"/>
          </p:cNvPicPr>
          <p:nvPr/>
        </p:nvPicPr>
        <p:blipFill>
          <a:blip r:embed="rId2"/>
          <a:stretch>
            <a:fillRect/>
          </a:stretch>
        </p:blipFill>
        <p:spPr>
          <a:xfrm>
            <a:off x="1674586" y="1110178"/>
            <a:ext cx="3690258" cy="2781301"/>
          </a:xfrm>
          <a:prstGeom prst="rect">
            <a:avLst/>
          </a:prstGeom>
        </p:spPr>
      </p:pic>
      <p:pic>
        <p:nvPicPr>
          <p:cNvPr id="10" name="Picture 9" descr="A graph with a blue line&#10;&#10;Description automatically generated">
            <a:extLst>
              <a:ext uri="{FF2B5EF4-FFF2-40B4-BE49-F238E27FC236}">
                <a16:creationId xmlns:a16="http://schemas.microsoft.com/office/drawing/2014/main" id="{4DA7C3AD-1E50-3DF2-475C-DC049B1A5B69}"/>
              </a:ext>
            </a:extLst>
          </p:cNvPr>
          <p:cNvPicPr>
            <a:picLocks noChangeAspect="1"/>
          </p:cNvPicPr>
          <p:nvPr/>
        </p:nvPicPr>
        <p:blipFill>
          <a:blip r:embed="rId3"/>
          <a:stretch>
            <a:fillRect/>
          </a:stretch>
        </p:blipFill>
        <p:spPr>
          <a:xfrm>
            <a:off x="1675408" y="3763983"/>
            <a:ext cx="3690258" cy="2772229"/>
          </a:xfrm>
          <a:prstGeom prst="rect">
            <a:avLst/>
          </a:prstGeom>
        </p:spPr>
      </p:pic>
      <p:pic>
        <p:nvPicPr>
          <p:cNvPr id="12" name="Picture 11" descr="A colorful dots on a white background&#10;&#10;Description automatically generated">
            <a:extLst>
              <a:ext uri="{FF2B5EF4-FFF2-40B4-BE49-F238E27FC236}">
                <a16:creationId xmlns:a16="http://schemas.microsoft.com/office/drawing/2014/main" id="{EB260115-AEB8-8624-D270-CCF738945690}"/>
              </a:ext>
            </a:extLst>
          </p:cNvPr>
          <p:cNvPicPr>
            <a:picLocks noChangeAspect="1"/>
          </p:cNvPicPr>
          <p:nvPr/>
        </p:nvPicPr>
        <p:blipFill>
          <a:blip r:embed="rId4"/>
          <a:stretch>
            <a:fillRect/>
          </a:stretch>
        </p:blipFill>
        <p:spPr>
          <a:xfrm>
            <a:off x="5361709" y="1109353"/>
            <a:ext cx="5159830" cy="3837709"/>
          </a:xfrm>
          <a:prstGeom prst="rect">
            <a:avLst/>
          </a:prstGeom>
        </p:spPr>
      </p:pic>
      <p:sp>
        <p:nvSpPr>
          <p:cNvPr id="14" name="TextBox 13">
            <a:extLst>
              <a:ext uri="{FF2B5EF4-FFF2-40B4-BE49-F238E27FC236}">
                <a16:creationId xmlns:a16="http://schemas.microsoft.com/office/drawing/2014/main" id="{CC99BDCF-8FBE-710C-F636-B69392AF14F0}"/>
              </a:ext>
            </a:extLst>
          </p:cNvPr>
          <p:cNvSpPr txBox="1"/>
          <p:nvPr/>
        </p:nvSpPr>
        <p:spPr>
          <a:xfrm>
            <a:off x="5531922" y="5066806"/>
            <a:ext cx="49896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Clusters exist but mean of each label does not sound like speech. Multiple clusters per label</a:t>
            </a:r>
          </a:p>
          <a:p>
            <a:r>
              <a:rPr lang="en-US" dirty="0"/>
              <a:t>We can do better and with lower complexity</a:t>
            </a:r>
          </a:p>
        </p:txBody>
      </p:sp>
    </p:spTree>
    <p:extLst>
      <p:ext uri="{BB962C8B-B14F-4D97-AF65-F5344CB8AC3E}">
        <p14:creationId xmlns:p14="http://schemas.microsoft.com/office/powerpoint/2010/main" val="140406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Notable models: the asymmetric</a:t>
            </a:r>
            <a:br>
              <a:rPr lang="en-US" cap="none" dirty="0"/>
            </a:br>
            <a:r>
              <a:rPr lang="en-US" cap="none" dirty="0"/>
              <a:t>(Encoder)</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4" name="TextBox 3">
            <a:extLst>
              <a:ext uri="{FF2B5EF4-FFF2-40B4-BE49-F238E27FC236}">
                <a16:creationId xmlns:a16="http://schemas.microsoft.com/office/drawing/2014/main" id="{D05FE9FF-A80E-C078-6461-2230366C1C10}"/>
              </a:ext>
            </a:extLst>
          </p:cNvPr>
          <p:cNvSpPr txBox="1"/>
          <p:nvPr/>
        </p:nvSpPr>
        <p:spPr>
          <a:xfrm>
            <a:off x="1359924" y="62606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Beta parameter = 1e-1</a:t>
            </a:r>
          </a:p>
        </p:txBody>
      </p:sp>
      <p:pic>
        <p:nvPicPr>
          <p:cNvPr id="5" name="Picture 4">
            <a:extLst>
              <a:ext uri="{FF2B5EF4-FFF2-40B4-BE49-F238E27FC236}">
                <a16:creationId xmlns:a16="http://schemas.microsoft.com/office/drawing/2014/main" id="{CBC4B804-2D5F-9E57-0F9C-ED1D464CDBA9}"/>
              </a:ext>
            </a:extLst>
          </p:cNvPr>
          <p:cNvPicPr>
            <a:picLocks noChangeAspect="1"/>
          </p:cNvPicPr>
          <p:nvPr/>
        </p:nvPicPr>
        <p:blipFill rotWithShape="1">
          <a:blip r:embed="rId2"/>
          <a:srcRect b="43721"/>
          <a:stretch/>
        </p:blipFill>
        <p:spPr>
          <a:xfrm>
            <a:off x="1247598" y="1173062"/>
            <a:ext cx="5109059" cy="4554407"/>
          </a:xfrm>
          <a:prstGeom prst="rect">
            <a:avLst/>
          </a:prstGeom>
        </p:spPr>
      </p:pic>
      <p:pic>
        <p:nvPicPr>
          <p:cNvPr id="8" name="Picture 7">
            <a:extLst>
              <a:ext uri="{FF2B5EF4-FFF2-40B4-BE49-F238E27FC236}">
                <a16:creationId xmlns:a16="http://schemas.microsoft.com/office/drawing/2014/main" id="{690DBE9F-1EB1-A2D5-94B3-DEA4C74C999F}"/>
              </a:ext>
            </a:extLst>
          </p:cNvPr>
          <p:cNvPicPr>
            <a:picLocks noChangeAspect="1"/>
          </p:cNvPicPr>
          <p:nvPr/>
        </p:nvPicPr>
        <p:blipFill rotWithShape="1">
          <a:blip r:embed="rId2"/>
          <a:srcRect t="41179"/>
          <a:stretch/>
        </p:blipFill>
        <p:spPr>
          <a:xfrm>
            <a:off x="6764869" y="1462088"/>
            <a:ext cx="5109059" cy="4760115"/>
          </a:xfrm>
          <a:prstGeom prst="rect">
            <a:avLst/>
          </a:prstGeom>
        </p:spPr>
      </p:pic>
    </p:spTree>
    <p:extLst>
      <p:ext uri="{BB962C8B-B14F-4D97-AF65-F5344CB8AC3E}">
        <p14:creationId xmlns:p14="http://schemas.microsoft.com/office/powerpoint/2010/main" val="51006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Notable models: the asymmetric</a:t>
            </a:r>
            <a:br>
              <a:rPr lang="en-US" cap="none" dirty="0"/>
            </a:br>
            <a:r>
              <a:rPr lang="en-US" cap="none" dirty="0"/>
              <a:t>(Decoder)</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4" name="TextBox 3">
            <a:extLst>
              <a:ext uri="{FF2B5EF4-FFF2-40B4-BE49-F238E27FC236}">
                <a16:creationId xmlns:a16="http://schemas.microsoft.com/office/drawing/2014/main" id="{D05FE9FF-A80E-C078-6461-2230366C1C10}"/>
              </a:ext>
            </a:extLst>
          </p:cNvPr>
          <p:cNvSpPr txBox="1"/>
          <p:nvPr/>
        </p:nvSpPr>
        <p:spPr>
          <a:xfrm>
            <a:off x="1359924" y="626066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Beta parameter = 1e-1</a:t>
            </a:r>
          </a:p>
        </p:txBody>
      </p:sp>
      <p:pic>
        <p:nvPicPr>
          <p:cNvPr id="7" name="Picture 6">
            <a:extLst>
              <a:ext uri="{FF2B5EF4-FFF2-40B4-BE49-F238E27FC236}">
                <a16:creationId xmlns:a16="http://schemas.microsoft.com/office/drawing/2014/main" id="{AE1368B7-D180-2D87-9431-73E17C1596D8}"/>
              </a:ext>
            </a:extLst>
          </p:cNvPr>
          <p:cNvPicPr>
            <a:picLocks noChangeAspect="1"/>
          </p:cNvPicPr>
          <p:nvPr/>
        </p:nvPicPr>
        <p:blipFill rotWithShape="1">
          <a:blip r:embed="rId2"/>
          <a:srcRect b="54814"/>
          <a:stretch/>
        </p:blipFill>
        <p:spPr>
          <a:xfrm>
            <a:off x="0" y="1462088"/>
            <a:ext cx="6144540" cy="3816494"/>
          </a:xfrm>
          <a:prstGeom prst="rect">
            <a:avLst/>
          </a:prstGeom>
        </p:spPr>
      </p:pic>
      <p:pic>
        <p:nvPicPr>
          <p:cNvPr id="3" name="Picture 2">
            <a:extLst>
              <a:ext uri="{FF2B5EF4-FFF2-40B4-BE49-F238E27FC236}">
                <a16:creationId xmlns:a16="http://schemas.microsoft.com/office/drawing/2014/main" id="{46E1D613-6D24-F4CB-71C2-43747A42A5B7}"/>
              </a:ext>
            </a:extLst>
          </p:cNvPr>
          <p:cNvPicPr>
            <a:picLocks noChangeAspect="1"/>
          </p:cNvPicPr>
          <p:nvPr/>
        </p:nvPicPr>
        <p:blipFill rotWithShape="1">
          <a:blip r:embed="rId2"/>
          <a:srcRect t="45041"/>
          <a:stretch/>
        </p:blipFill>
        <p:spPr>
          <a:xfrm>
            <a:off x="6692569" y="1776446"/>
            <a:ext cx="5285247" cy="3992753"/>
          </a:xfrm>
          <a:prstGeom prst="rect">
            <a:avLst/>
          </a:prstGeom>
        </p:spPr>
      </p:pic>
    </p:spTree>
    <p:extLst>
      <p:ext uri="{BB962C8B-B14F-4D97-AF65-F5344CB8AC3E}">
        <p14:creationId xmlns:p14="http://schemas.microsoft.com/office/powerpoint/2010/main" val="244057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Notable models</a:t>
            </a:r>
            <a:r>
              <a:rPr lang="en-US" cap="none" dirty="0"/>
              <a:t>: the </a:t>
            </a:r>
            <a:r>
              <a:rPr lang="en-US" cap="none"/>
              <a:t>asymmetric</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3" name="TextBox 2">
            <a:extLst>
              <a:ext uri="{FF2B5EF4-FFF2-40B4-BE49-F238E27FC236}">
                <a16:creationId xmlns:a16="http://schemas.microsoft.com/office/drawing/2014/main" id="{29FCF8D2-332F-E84B-6214-7BC806A903BC}"/>
              </a:ext>
            </a:extLst>
          </p:cNvPr>
          <p:cNvSpPr txBox="1"/>
          <p:nvPr/>
        </p:nvSpPr>
        <p:spPr>
          <a:xfrm>
            <a:off x="2454233" y="235527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72B12DC7-5B32-09B1-6FFE-1538B9B733AA}"/>
              </a:ext>
            </a:extLst>
          </p:cNvPr>
          <p:cNvSpPr txBox="1"/>
          <p:nvPr/>
        </p:nvSpPr>
        <p:spPr>
          <a:xfrm>
            <a:off x="1082633" y="29875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Original_asym3</a:t>
            </a:r>
          </a:p>
        </p:txBody>
      </p:sp>
      <p:sp>
        <p:nvSpPr>
          <p:cNvPr id="14" name="TextBox 13">
            <a:extLst>
              <a:ext uri="{FF2B5EF4-FFF2-40B4-BE49-F238E27FC236}">
                <a16:creationId xmlns:a16="http://schemas.microsoft.com/office/drawing/2014/main" id="{FBFB8DB1-535B-BF92-610A-168DAB5B2E52}"/>
              </a:ext>
            </a:extLst>
          </p:cNvPr>
          <p:cNvSpPr txBox="1"/>
          <p:nvPr/>
        </p:nvSpPr>
        <p:spPr>
          <a:xfrm>
            <a:off x="1082632" y="335497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Recon_asym3</a:t>
            </a:r>
          </a:p>
        </p:txBody>
      </p:sp>
      <p:sp>
        <p:nvSpPr>
          <p:cNvPr id="15" name="TextBox 14">
            <a:extLst>
              <a:ext uri="{FF2B5EF4-FFF2-40B4-BE49-F238E27FC236}">
                <a16:creationId xmlns:a16="http://schemas.microsoft.com/office/drawing/2014/main" id="{01BE5B76-C9F2-2413-243C-7D09168E4EF3}"/>
              </a:ext>
            </a:extLst>
          </p:cNvPr>
          <p:cNvSpPr txBox="1"/>
          <p:nvPr/>
        </p:nvSpPr>
        <p:spPr>
          <a:xfrm>
            <a:off x="1082633" y="37223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Recon_lat_noised_asym3</a:t>
            </a:r>
          </a:p>
        </p:txBody>
      </p:sp>
      <p:sp>
        <p:nvSpPr>
          <p:cNvPr id="16" name="TextBox 15">
            <a:extLst>
              <a:ext uri="{FF2B5EF4-FFF2-40B4-BE49-F238E27FC236}">
                <a16:creationId xmlns:a16="http://schemas.microsoft.com/office/drawing/2014/main" id="{03D21BD8-6922-81E0-9CA6-6A87B7D58499}"/>
              </a:ext>
            </a:extLst>
          </p:cNvPr>
          <p:cNvSpPr txBox="1"/>
          <p:nvPr/>
        </p:nvSpPr>
        <p:spPr>
          <a:xfrm>
            <a:off x="1082633" y="40897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Mean_yes_asym3</a:t>
            </a:r>
          </a:p>
        </p:txBody>
      </p:sp>
      <p:sp>
        <p:nvSpPr>
          <p:cNvPr id="17" name="TextBox 16">
            <a:extLst>
              <a:ext uri="{FF2B5EF4-FFF2-40B4-BE49-F238E27FC236}">
                <a16:creationId xmlns:a16="http://schemas.microsoft.com/office/drawing/2014/main" id="{E86198DF-C10A-B2DD-4C8D-E7643301EAD9}"/>
              </a:ext>
            </a:extLst>
          </p:cNvPr>
          <p:cNvSpPr txBox="1"/>
          <p:nvPr/>
        </p:nvSpPr>
        <p:spPr>
          <a:xfrm>
            <a:off x="6712477" y="300600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Test_orig_asym</a:t>
            </a:r>
          </a:p>
        </p:txBody>
      </p:sp>
      <p:sp>
        <p:nvSpPr>
          <p:cNvPr id="18" name="TextBox 17">
            <a:extLst>
              <a:ext uri="{FF2B5EF4-FFF2-40B4-BE49-F238E27FC236}">
                <a16:creationId xmlns:a16="http://schemas.microsoft.com/office/drawing/2014/main" id="{DAEEBDED-3B6F-0D38-47B9-5BC55C197931}"/>
              </a:ext>
            </a:extLst>
          </p:cNvPr>
          <p:cNvSpPr txBox="1"/>
          <p:nvPr/>
        </p:nvSpPr>
        <p:spPr>
          <a:xfrm>
            <a:off x="6716188" y="337834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Test_recon_asym</a:t>
            </a:r>
          </a:p>
        </p:txBody>
      </p:sp>
      <p:sp>
        <p:nvSpPr>
          <p:cNvPr id="19" name="TextBox 18">
            <a:extLst>
              <a:ext uri="{FF2B5EF4-FFF2-40B4-BE49-F238E27FC236}">
                <a16:creationId xmlns:a16="http://schemas.microsoft.com/office/drawing/2014/main" id="{D0AAE47A-9465-9E3B-9EC9-84A766A1C82E}"/>
              </a:ext>
            </a:extLst>
          </p:cNvPr>
          <p:cNvSpPr txBox="1"/>
          <p:nvPr/>
        </p:nvSpPr>
        <p:spPr>
          <a:xfrm>
            <a:off x="6716187" y="374573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Test_orig_asym2</a:t>
            </a:r>
          </a:p>
        </p:txBody>
      </p:sp>
      <p:sp>
        <p:nvSpPr>
          <p:cNvPr id="20" name="TextBox 19">
            <a:extLst>
              <a:ext uri="{FF2B5EF4-FFF2-40B4-BE49-F238E27FC236}">
                <a16:creationId xmlns:a16="http://schemas.microsoft.com/office/drawing/2014/main" id="{8B706FE2-7D98-0208-0119-6AB7355FF1D3}"/>
              </a:ext>
            </a:extLst>
          </p:cNvPr>
          <p:cNvSpPr txBox="1"/>
          <p:nvPr/>
        </p:nvSpPr>
        <p:spPr>
          <a:xfrm>
            <a:off x="6716188" y="411312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Test_recon_asym2</a:t>
            </a:r>
          </a:p>
        </p:txBody>
      </p:sp>
      <p:pic>
        <p:nvPicPr>
          <p:cNvPr id="21" name="0FAD2693">
            <a:hlinkClick r:id="" action="ppaction://media"/>
            <a:extLst>
              <a:ext uri="{FF2B5EF4-FFF2-40B4-BE49-F238E27FC236}">
                <a16:creationId xmlns:a16="http://schemas.microsoft.com/office/drawing/2014/main" id="{1C283727-2CC1-520E-03A2-B581589B11EC}"/>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3952111" y="4136968"/>
            <a:ext cx="365759" cy="365760"/>
          </a:xfrm>
          <a:prstGeom prst="rect">
            <a:avLst/>
          </a:prstGeom>
        </p:spPr>
      </p:pic>
      <p:pic>
        <p:nvPicPr>
          <p:cNvPr id="22" name="E7A4F510">
            <a:hlinkClick r:id="" action="ppaction://media"/>
            <a:extLst>
              <a:ext uri="{FF2B5EF4-FFF2-40B4-BE49-F238E27FC236}">
                <a16:creationId xmlns:a16="http://schemas.microsoft.com/office/drawing/2014/main" id="{F6EC6116-8486-1F3F-1B89-8DF54E9EB3F6}"/>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3932392" y="3056659"/>
            <a:ext cx="372341" cy="372341"/>
          </a:xfrm>
          <a:prstGeom prst="rect">
            <a:avLst/>
          </a:prstGeom>
        </p:spPr>
      </p:pic>
      <p:pic>
        <p:nvPicPr>
          <p:cNvPr id="23" name="D927DCA6">
            <a:hlinkClick r:id="" action="ppaction://media"/>
            <a:extLst>
              <a:ext uri="{FF2B5EF4-FFF2-40B4-BE49-F238E27FC236}">
                <a16:creationId xmlns:a16="http://schemas.microsoft.com/office/drawing/2014/main" id="{BC1B3A43-0B93-F060-B68B-41D0E0CBC06C}"/>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9013663" y="2999183"/>
            <a:ext cx="365760" cy="365760"/>
          </a:xfrm>
          <a:prstGeom prst="rect">
            <a:avLst/>
          </a:prstGeom>
        </p:spPr>
      </p:pic>
      <p:pic>
        <p:nvPicPr>
          <p:cNvPr id="24" name="118D9ED0">
            <a:hlinkClick r:id="" action="ppaction://media"/>
            <a:extLst>
              <a:ext uri="{FF2B5EF4-FFF2-40B4-BE49-F238E27FC236}">
                <a16:creationId xmlns:a16="http://schemas.microsoft.com/office/drawing/2014/main" id="{8CADD9A3-F286-0843-9984-62F90BE450A1}"/>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9052452" y="3838582"/>
            <a:ext cx="374080" cy="374080"/>
          </a:xfrm>
          <a:prstGeom prst="rect">
            <a:avLst/>
          </a:prstGeom>
        </p:spPr>
      </p:pic>
      <p:pic>
        <p:nvPicPr>
          <p:cNvPr id="25" name="1176E775">
            <a:hlinkClick r:id="" action="ppaction://media"/>
            <a:extLst>
              <a:ext uri="{FF2B5EF4-FFF2-40B4-BE49-F238E27FC236}">
                <a16:creationId xmlns:a16="http://schemas.microsoft.com/office/drawing/2014/main" id="{62E65167-69DF-2204-D4AD-6B6FB24AC746}"/>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3940874" y="3429000"/>
            <a:ext cx="365760" cy="365760"/>
          </a:xfrm>
          <a:prstGeom prst="rect">
            <a:avLst/>
          </a:prstGeom>
        </p:spPr>
      </p:pic>
      <p:pic>
        <p:nvPicPr>
          <p:cNvPr id="26" name="DB1D4E50">
            <a:hlinkClick r:id="" action="ppaction://media"/>
            <a:extLst>
              <a:ext uri="{FF2B5EF4-FFF2-40B4-BE49-F238E27FC236}">
                <a16:creationId xmlns:a16="http://schemas.microsoft.com/office/drawing/2014/main" id="{5536626B-9078-A7BF-FDAE-918419A65A15}"/>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3940875" y="3772577"/>
            <a:ext cx="365760" cy="365761"/>
          </a:xfrm>
          <a:prstGeom prst="rect">
            <a:avLst/>
          </a:prstGeom>
        </p:spPr>
      </p:pic>
      <p:pic>
        <p:nvPicPr>
          <p:cNvPr id="27" name="9A9F4550">
            <a:hlinkClick r:id="" action="ppaction://media"/>
            <a:extLst>
              <a:ext uri="{FF2B5EF4-FFF2-40B4-BE49-F238E27FC236}">
                <a16:creationId xmlns:a16="http://schemas.microsoft.com/office/drawing/2014/main" id="{95363FA1-5D8C-A99D-427B-4319521FAB90}"/>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9052452" y="3397965"/>
            <a:ext cx="365760" cy="365761"/>
          </a:xfrm>
          <a:prstGeom prst="rect">
            <a:avLst/>
          </a:prstGeom>
        </p:spPr>
      </p:pic>
      <p:pic>
        <p:nvPicPr>
          <p:cNvPr id="28" name="55FAA864">
            <a:hlinkClick r:id="" action="ppaction://media"/>
            <a:extLst>
              <a:ext uri="{FF2B5EF4-FFF2-40B4-BE49-F238E27FC236}">
                <a16:creationId xmlns:a16="http://schemas.microsoft.com/office/drawing/2014/main" id="{753F4568-F038-74DA-7609-681FA82C74D6}"/>
              </a:ext>
            </a:extLst>
          </p:cNvPr>
          <p:cNvPicPr>
            <a:picLocks noChangeAspect="1"/>
          </p:cNvPicPr>
          <p:nvPr>
            <a:audioFile r:link="rId16"/>
            <p:extLst>
              <p:ext uri="{DAA4B4D4-6D71-4841-9C94-3DE7FCFB9230}">
                <p14:media xmlns:p14="http://schemas.microsoft.com/office/powerpoint/2010/main" r:embed="rId15"/>
              </p:ext>
            </p:extLst>
          </p:nvPr>
        </p:nvPicPr>
        <p:blipFill>
          <a:blip r:embed="rId18"/>
          <a:stretch>
            <a:fillRect/>
          </a:stretch>
        </p:blipFill>
        <p:spPr>
          <a:xfrm>
            <a:off x="9060772" y="4205852"/>
            <a:ext cx="365760" cy="365760"/>
          </a:xfrm>
          <a:prstGeom prst="rect">
            <a:avLst/>
          </a:prstGeom>
        </p:spPr>
      </p:pic>
    </p:spTree>
    <p:extLst>
      <p:ext uri="{BB962C8B-B14F-4D97-AF65-F5344CB8AC3E}">
        <p14:creationId xmlns:p14="http://schemas.microsoft.com/office/powerpoint/2010/main" val="3510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 fill="hold"/>
                                        <p:tgtEl>
                                          <p:spTgt spid="2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 fill="hold"/>
                                        <p:tgtEl>
                                          <p:spTgt spid="2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 fill="hold"/>
                                        <p:tgtEl>
                                          <p:spTgt spid="2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91" fill="hold"/>
                                        <p:tgtEl>
                                          <p:spTgt spid="2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91" fill="hold"/>
                                        <p:tgtEl>
                                          <p:spTgt spid="26"/>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91" fill="hold"/>
                                        <p:tgtEl>
                                          <p:spTgt spid="27"/>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99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21"/>
                </p:tgtEl>
              </p:cMediaNode>
            </p:audio>
            <p:audio>
              <p:cMediaNode vol="80000">
                <p:cTn id="36" fill="hold" display="0">
                  <p:stCondLst>
                    <p:cond delay="indefinite"/>
                  </p:stCondLst>
                  <p:endCondLst>
                    <p:cond evt="onStopAudio" delay="0">
                      <p:tgtEl>
                        <p:sldTgt/>
                      </p:tgtEl>
                    </p:cond>
                  </p:endCondLst>
                </p:cTn>
                <p:tgtEl>
                  <p:spTgt spid="22"/>
                </p:tgtEl>
              </p:cMediaNode>
            </p:audio>
            <p:audio>
              <p:cMediaNode vol="80000">
                <p:cTn id="37" fill="hold" display="0">
                  <p:stCondLst>
                    <p:cond delay="indefinite"/>
                  </p:stCondLst>
                  <p:endCondLst>
                    <p:cond evt="onStopAudio" delay="0">
                      <p:tgtEl>
                        <p:sldTgt/>
                      </p:tgtEl>
                    </p:cond>
                  </p:endCondLst>
                </p:cTn>
                <p:tgtEl>
                  <p:spTgt spid="23"/>
                </p:tgtEl>
              </p:cMediaNode>
            </p:audio>
            <p:audio>
              <p:cMediaNode vol="80000">
                <p:cTn id="38" fill="hold" display="0">
                  <p:stCondLst>
                    <p:cond delay="indefinite"/>
                  </p:stCondLst>
                  <p:endCondLst>
                    <p:cond evt="onStopAudio" delay="0">
                      <p:tgtEl>
                        <p:sldTgt/>
                      </p:tgtEl>
                    </p:cond>
                  </p:endCondLst>
                </p:cTn>
                <p:tgtEl>
                  <p:spTgt spid="24"/>
                </p:tgtEl>
              </p:cMediaNode>
            </p:audio>
            <p:audio>
              <p:cMediaNode vol="80000">
                <p:cTn id="39" fill="hold" display="0">
                  <p:stCondLst>
                    <p:cond delay="indefinite"/>
                  </p:stCondLst>
                  <p:endCondLst>
                    <p:cond evt="onStopAudio" delay="0">
                      <p:tgtEl>
                        <p:sldTgt/>
                      </p:tgtEl>
                    </p:cond>
                  </p:endCondLst>
                </p:cTn>
                <p:tgtEl>
                  <p:spTgt spid="25"/>
                </p:tgtEl>
              </p:cMediaNode>
            </p:audio>
            <p:audio>
              <p:cMediaNode vol="80000">
                <p:cTn id="40" fill="hold" display="0">
                  <p:stCondLst>
                    <p:cond delay="indefinite"/>
                  </p:stCondLst>
                  <p:endCondLst>
                    <p:cond evt="onStopAudio" delay="0">
                      <p:tgtEl>
                        <p:sldTgt/>
                      </p:tgtEl>
                    </p:cond>
                  </p:endCondLst>
                </p:cTn>
                <p:tgtEl>
                  <p:spTgt spid="26"/>
                </p:tgtEl>
              </p:cMediaNode>
            </p:audio>
            <p:audio>
              <p:cMediaNode vol="80000">
                <p:cTn id="41" fill="hold" display="0">
                  <p:stCondLst>
                    <p:cond delay="indefinite"/>
                  </p:stCondLst>
                  <p:endCondLst>
                    <p:cond evt="onStopAudio" delay="0">
                      <p:tgtEl>
                        <p:sldTgt/>
                      </p:tgtEl>
                    </p:cond>
                  </p:endCondLst>
                </p:cTn>
                <p:tgtEl>
                  <p:spTgt spid="27"/>
                </p:tgtEl>
              </p:cMediaNode>
            </p:audio>
            <p:audio>
              <p:cMediaNode vol="80000">
                <p:cTn id="42" fill="hold" display="0">
                  <p:stCondLst>
                    <p:cond delay="indefinite"/>
                  </p:stCondLst>
                  <p:endCondLst>
                    <p:cond evt="onStopAudio" delay="0">
                      <p:tgtEl>
                        <p:sldTgt/>
                      </p:tgtEl>
                    </p:cond>
                  </p:endCondLst>
                </p:cTn>
                <p:tgtEl>
                  <p:spTgt spid="2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Notable models</a:t>
            </a:r>
            <a:r>
              <a:rPr lang="en-US" cap="none" dirty="0"/>
              <a:t>: the </a:t>
            </a:r>
            <a:r>
              <a:rPr lang="en-US" cap="none"/>
              <a:t>asymmetric</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pic>
        <p:nvPicPr>
          <p:cNvPr id="3" name="Picture 2">
            <a:extLst>
              <a:ext uri="{FF2B5EF4-FFF2-40B4-BE49-F238E27FC236}">
                <a16:creationId xmlns:a16="http://schemas.microsoft.com/office/drawing/2014/main" id="{DD77A47A-1E3C-4743-B110-228445DF9F6C}"/>
              </a:ext>
            </a:extLst>
          </p:cNvPr>
          <p:cNvPicPr>
            <a:picLocks noChangeAspect="1"/>
          </p:cNvPicPr>
          <p:nvPr/>
        </p:nvPicPr>
        <p:blipFill>
          <a:blip r:embed="rId2"/>
          <a:stretch>
            <a:fillRect/>
          </a:stretch>
        </p:blipFill>
        <p:spPr>
          <a:xfrm>
            <a:off x="1449037" y="1168730"/>
            <a:ext cx="3377293" cy="2454730"/>
          </a:xfrm>
          <a:prstGeom prst="rect">
            <a:avLst/>
          </a:prstGeom>
        </p:spPr>
      </p:pic>
      <p:pic>
        <p:nvPicPr>
          <p:cNvPr id="4" name="Picture 3" descr="A colorful dots on a white background&#10;&#10;Description automatically generated">
            <a:extLst>
              <a:ext uri="{FF2B5EF4-FFF2-40B4-BE49-F238E27FC236}">
                <a16:creationId xmlns:a16="http://schemas.microsoft.com/office/drawing/2014/main" id="{8C31034C-2D00-E13B-7891-FED5B24C07A6}"/>
              </a:ext>
            </a:extLst>
          </p:cNvPr>
          <p:cNvPicPr>
            <a:picLocks noChangeAspect="1"/>
          </p:cNvPicPr>
          <p:nvPr/>
        </p:nvPicPr>
        <p:blipFill>
          <a:blip r:embed="rId3"/>
          <a:stretch>
            <a:fillRect/>
          </a:stretch>
        </p:blipFill>
        <p:spPr>
          <a:xfrm>
            <a:off x="4838453" y="1166256"/>
            <a:ext cx="4792436" cy="3597729"/>
          </a:xfrm>
          <a:prstGeom prst="rect">
            <a:avLst/>
          </a:prstGeom>
        </p:spPr>
      </p:pic>
      <p:pic>
        <p:nvPicPr>
          <p:cNvPr id="5" name="Picture 4" descr="A graph of a number of axes&#10;&#10;Description automatically generated">
            <a:extLst>
              <a:ext uri="{FF2B5EF4-FFF2-40B4-BE49-F238E27FC236}">
                <a16:creationId xmlns:a16="http://schemas.microsoft.com/office/drawing/2014/main" id="{43015F64-7C2D-D1A6-1626-30EB90F3E0A3}"/>
              </a:ext>
            </a:extLst>
          </p:cNvPr>
          <p:cNvPicPr>
            <a:picLocks noChangeAspect="1"/>
          </p:cNvPicPr>
          <p:nvPr/>
        </p:nvPicPr>
        <p:blipFill>
          <a:blip r:embed="rId4"/>
          <a:stretch>
            <a:fillRect/>
          </a:stretch>
        </p:blipFill>
        <p:spPr>
          <a:xfrm>
            <a:off x="1451510" y="3817174"/>
            <a:ext cx="3390901" cy="2536372"/>
          </a:xfrm>
          <a:prstGeom prst="rect">
            <a:avLst/>
          </a:prstGeom>
        </p:spPr>
      </p:pic>
      <p:sp>
        <p:nvSpPr>
          <p:cNvPr id="6" name="TextBox 5">
            <a:extLst>
              <a:ext uri="{FF2B5EF4-FFF2-40B4-BE49-F238E27FC236}">
                <a16:creationId xmlns:a16="http://schemas.microsoft.com/office/drawing/2014/main" id="{9551EAEB-DF7E-AF08-E172-868BFF560928}"/>
              </a:ext>
            </a:extLst>
          </p:cNvPr>
          <p:cNvSpPr txBox="1"/>
          <p:nvPr/>
        </p:nvSpPr>
        <p:spPr>
          <a:xfrm>
            <a:off x="4838675" y="4751591"/>
            <a:ext cx="47978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Fewer labels -&gt; more defined clusters</a:t>
            </a:r>
          </a:p>
          <a:p>
            <a:r>
              <a:rPr lang="en-US" dirty="0"/>
              <a:t>Smaller latent dimension -&gt; less fuzzy 2d PCA</a:t>
            </a:r>
          </a:p>
          <a:p>
            <a:r>
              <a:rPr lang="en-US" dirty="0"/>
              <a:t>Explained variance suggesting higher </a:t>
            </a:r>
            <a:r>
              <a:rPr lang="en-US" dirty="0" err="1"/>
              <a:t>ldim</a:t>
            </a:r>
          </a:p>
        </p:txBody>
      </p:sp>
    </p:spTree>
    <p:extLst>
      <p:ext uri="{BB962C8B-B14F-4D97-AF65-F5344CB8AC3E}">
        <p14:creationId xmlns:p14="http://schemas.microsoft.com/office/powerpoint/2010/main" val="2493815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Notable models</a:t>
            </a:r>
            <a:r>
              <a:rPr lang="en-US" cap="none" dirty="0"/>
              <a:t>: </a:t>
            </a:r>
            <a:r>
              <a:rPr lang="en-US" cap="none"/>
              <a:t>midpoint</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4" name="TextBox 3">
            <a:extLst>
              <a:ext uri="{FF2B5EF4-FFF2-40B4-BE49-F238E27FC236}">
                <a16:creationId xmlns:a16="http://schemas.microsoft.com/office/drawing/2014/main" id="{F1DA76C3-4376-E53A-A763-6CE99FE22117}"/>
              </a:ext>
            </a:extLst>
          </p:cNvPr>
          <p:cNvSpPr txBox="1"/>
          <p:nvPr/>
        </p:nvSpPr>
        <p:spPr>
          <a:xfrm>
            <a:off x="6096000" y="146462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Original_mp1</a:t>
            </a:r>
          </a:p>
        </p:txBody>
      </p:sp>
      <p:sp>
        <p:nvSpPr>
          <p:cNvPr id="5" name="TextBox 4">
            <a:extLst>
              <a:ext uri="{FF2B5EF4-FFF2-40B4-BE49-F238E27FC236}">
                <a16:creationId xmlns:a16="http://schemas.microsoft.com/office/drawing/2014/main" id="{9D689440-AB33-A2BB-8442-A9BF6874F6F2}"/>
              </a:ext>
            </a:extLst>
          </p:cNvPr>
          <p:cNvSpPr txBox="1"/>
          <p:nvPr/>
        </p:nvSpPr>
        <p:spPr>
          <a:xfrm>
            <a:off x="6096000" y="219817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Recon_noised_mp1</a:t>
            </a:r>
          </a:p>
        </p:txBody>
      </p:sp>
      <p:sp>
        <p:nvSpPr>
          <p:cNvPr id="6" name="TextBox 5">
            <a:extLst>
              <a:ext uri="{FF2B5EF4-FFF2-40B4-BE49-F238E27FC236}">
                <a16:creationId xmlns:a16="http://schemas.microsoft.com/office/drawing/2014/main" id="{F1EED9A0-6B7F-3E90-275B-737B0864AE9A}"/>
              </a:ext>
            </a:extLst>
          </p:cNvPr>
          <p:cNvSpPr txBox="1"/>
          <p:nvPr/>
        </p:nvSpPr>
        <p:spPr>
          <a:xfrm>
            <a:off x="6096000" y="182954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noised_mp1</a:t>
            </a:r>
          </a:p>
        </p:txBody>
      </p:sp>
      <p:sp>
        <p:nvSpPr>
          <p:cNvPr id="8" name="TextBox 7">
            <a:extLst>
              <a:ext uri="{FF2B5EF4-FFF2-40B4-BE49-F238E27FC236}">
                <a16:creationId xmlns:a16="http://schemas.microsoft.com/office/drawing/2014/main" id="{81393910-EA26-DCA1-676E-525ABAA95996}"/>
              </a:ext>
            </a:extLst>
          </p:cNvPr>
          <p:cNvSpPr txBox="1"/>
          <p:nvPr/>
        </p:nvSpPr>
        <p:spPr>
          <a:xfrm>
            <a:off x="6095999" y="3059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Mean_stop_mp</a:t>
            </a:r>
            <a:endParaRPr lang="en-US" dirty="0"/>
          </a:p>
        </p:txBody>
      </p:sp>
      <p:sp>
        <p:nvSpPr>
          <p:cNvPr id="9" name="TextBox 8">
            <a:extLst>
              <a:ext uri="{FF2B5EF4-FFF2-40B4-BE49-F238E27FC236}">
                <a16:creationId xmlns:a16="http://schemas.microsoft.com/office/drawing/2014/main" id="{4F900029-C04D-2EBB-70DF-0EEAEC55671C}"/>
              </a:ext>
            </a:extLst>
          </p:cNvPr>
          <p:cNvSpPr txBox="1"/>
          <p:nvPr/>
        </p:nvSpPr>
        <p:spPr>
          <a:xfrm>
            <a:off x="6095999" y="394252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Original_mp2</a:t>
            </a:r>
          </a:p>
        </p:txBody>
      </p:sp>
      <p:sp>
        <p:nvSpPr>
          <p:cNvPr id="10" name="TextBox 9">
            <a:extLst>
              <a:ext uri="{FF2B5EF4-FFF2-40B4-BE49-F238E27FC236}">
                <a16:creationId xmlns:a16="http://schemas.microsoft.com/office/drawing/2014/main" id="{B9F19B45-E47A-1876-70B7-81CC681460D5}"/>
              </a:ext>
            </a:extLst>
          </p:cNvPr>
          <p:cNvSpPr txBox="1"/>
          <p:nvPr/>
        </p:nvSpPr>
        <p:spPr>
          <a:xfrm>
            <a:off x="6096000" y="430695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Regenerated_mp2</a:t>
            </a:r>
          </a:p>
        </p:txBody>
      </p:sp>
      <p:sp>
        <p:nvSpPr>
          <p:cNvPr id="12" name="TextBox 11">
            <a:extLst>
              <a:ext uri="{FF2B5EF4-FFF2-40B4-BE49-F238E27FC236}">
                <a16:creationId xmlns:a16="http://schemas.microsoft.com/office/drawing/2014/main" id="{8FEC4818-AFED-D5F2-80B0-906C4771C704}"/>
              </a:ext>
            </a:extLst>
          </p:cNvPr>
          <p:cNvSpPr txBox="1"/>
          <p:nvPr/>
        </p:nvSpPr>
        <p:spPr>
          <a:xfrm>
            <a:off x="6095999" y="467139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Latent_noised_mp2</a:t>
            </a:r>
          </a:p>
        </p:txBody>
      </p:sp>
      <p:pic>
        <p:nvPicPr>
          <p:cNvPr id="3" name="B7856C1E">
            <a:hlinkClick r:id="" action="ppaction://media"/>
            <a:extLst>
              <a:ext uri="{FF2B5EF4-FFF2-40B4-BE49-F238E27FC236}">
                <a16:creationId xmlns:a16="http://schemas.microsoft.com/office/drawing/2014/main" id="{F2B2CF96-368C-FE66-53EC-B5A0456E536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184037" y="4700800"/>
            <a:ext cx="398848" cy="398849"/>
          </a:xfrm>
          <a:prstGeom prst="rect">
            <a:avLst/>
          </a:prstGeom>
        </p:spPr>
      </p:pic>
      <p:pic>
        <p:nvPicPr>
          <p:cNvPr id="7" name="10C60802">
            <a:hlinkClick r:id="" action="ppaction://media"/>
            <a:extLst>
              <a:ext uri="{FF2B5EF4-FFF2-40B4-BE49-F238E27FC236}">
                <a16:creationId xmlns:a16="http://schemas.microsoft.com/office/drawing/2014/main" id="{31B01B54-5C17-2667-7EDB-75FB474DB019}"/>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8184038" y="3010182"/>
            <a:ext cx="426562" cy="426561"/>
          </a:xfrm>
          <a:prstGeom prst="rect">
            <a:avLst/>
          </a:prstGeom>
        </p:spPr>
      </p:pic>
      <p:pic>
        <p:nvPicPr>
          <p:cNvPr id="13" name="2CACC0CC">
            <a:hlinkClick r:id="" action="ppaction://media"/>
            <a:extLst>
              <a:ext uri="{FF2B5EF4-FFF2-40B4-BE49-F238E27FC236}">
                <a16:creationId xmlns:a16="http://schemas.microsoft.com/office/drawing/2014/main" id="{49164E38-2C22-4F74-5545-4F860382620A}"/>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8206942" y="2168745"/>
            <a:ext cx="403658" cy="403657"/>
          </a:xfrm>
          <a:prstGeom prst="rect">
            <a:avLst/>
          </a:prstGeom>
        </p:spPr>
      </p:pic>
      <p:pic>
        <p:nvPicPr>
          <p:cNvPr id="14" name="10D7E84F">
            <a:hlinkClick r:id="" action="ppaction://media"/>
            <a:extLst>
              <a:ext uri="{FF2B5EF4-FFF2-40B4-BE49-F238E27FC236}">
                <a16:creationId xmlns:a16="http://schemas.microsoft.com/office/drawing/2014/main" id="{0928B7DD-B680-7437-CBFE-D50353CC08A7}"/>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8255156" y="1452123"/>
            <a:ext cx="389892" cy="389893"/>
          </a:xfrm>
          <a:prstGeom prst="rect">
            <a:avLst/>
          </a:prstGeom>
        </p:spPr>
      </p:pic>
      <p:pic>
        <p:nvPicPr>
          <p:cNvPr id="15" name="17171F5C">
            <a:hlinkClick r:id="" action="ppaction://media"/>
            <a:extLst>
              <a:ext uri="{FF2B5EF4-FFF2-40B4-BE49-F238E27FC236}">
                <a16:creationId xmlns:a16="http://schemas.microsoft.com/office/drawing/2014/main" id="{6D758ECD-1617-0C2C-C083-7303037028E7}"/>
              </a:ext>
            </a:extLst>
          </p:cNvPr>
          <p:cNvPicPr>
            <a:picLocks noChangeAspect="1"/>
          </p:cNvPicPr>
          <p:nvPr>
            <a:audioFile r:link="rId10"/>
            <p:extLst>
              <p:ext uri="{DAA4B4D4-6D71-4841-9C94-3DE7FCFB9230}">
                <p14:media xmlns:p14="http://schemas.microsoft.com/office/powerpoint/2010/main" r:embed="rId9"/>
              </p:ext>
            </p:extLst>
          </p:nvPr>
        </p:nvPicPr>
        <p:blipFill>
          <a:blip r:embed="rId16"/>
          <a:stretch>
            <a:fillRect/>
          </a:stretch>
        </p:blipFill>
        <p:spPr>
          <a:xfrm>
            <a:off x="8206942" y="3910487"/>
            <a:ext cx="426560" cy="426561"/>
          </a:xfrm>
          <a:prstGeom prst="rect">
            <a:avLst/>
          </a:prstGeom>
        </p:spPr>
      </p:pic>
      <p:pic>
        <p:nvPicPr>
          <p:cNvPr id="16" name="3162EBB4">
            <a:hlinkClick r:id="" action="ppaction://media"/>
            <a:extLst>
              <a:ext uri="{FF2B5EF4-FFF2-40B4-BE49-F238E27FC236}">
                <a16:creationId xmlns:a16="http://schemas.microsoft.com/office/drawing/2014/main" id="{5A7C9568-B06C-6BE5-AA47-2DDE4F443417}"/>
              </a:ext>
            </a:extLst>
          </p:cNvPr>
          <p:cNvPicPr>
            <a:picLocks noChangeAspect="1"/>
          </p:cNvPicPr>
          <p:nvPr>
            <a:audioFile r:link="rId12"/>
            <p:extLst>
              <p:ext uri="{DAA4B4D4-6D71-4841-9C94-3DE7FCFB9230}">
                <p14:media xmlns:p14="http://schemas.microsoft.com/office/powerpoint/2010/main" r:embed="rId11"/>
              </p:ext>
            </p:extLst>
          </p:nvPr>
        </p:nvPicPr>
        <p:blipFill>
          <a:blip r:embed="rId16"/>
          <a:stretch>
            <a:fillRect/>
          </a:stretch>
        </p:blipFill>
        <p:spPr>
          <a:xfrm>
            <a:off x="8184038" y="4315427"/>
            <a:ext cx="398848" cy="398848"/>
          </a:xfrm>
          <a:prstGeom prst="rect">
            <a:avLst/>
          </a:prstGeom>
        </p:spPr>
      </p:pic>
      <p:pic>
        <p:nvPicPr>
          <p:cNvPr id="17" name="75C30D5D">
            <a:hlinkClick r:id="" action="ppaction://media"/>
            <a:extLst>
              <a:ext uri="{FF2B5EF4-FFF2-40B4-BE49-F238E27FC236}">
                <a16:creationId xmlns:a16="http://schemas.microsoft.com/office/drawing/2014/main" id="{120B5616-4630-5CA6-534C-DD8FB55C9EC0}"/>
              </a:ext>
            </a:extLst>
          </p:cNvPr>
          <p:cNvPicPr>
            <a:picLocks noChangeAspect="1"/>
          </p:cNvPicPr>
          <p:nvPr>
            <a:audioFile r:link="rId14"/>
            <p:extLst>
              <p:ext uri="{DAA4B4D4-6D71-4841-9C94-3DE7FCFB9230}">
                <p14:media xmlns:p14="http://schemas.microsoft.com/office/powerpoint/2010/main" r:embed="rId13"/>
              </p:ext>
            </p:extLst>
          </p:nvPr>
        </p:nvPicPr>
        <p:blipFill>
          <a:blip r:embed="rId16"/>
          <a:stretch>
            <a:fillRect/>
          </a:stretch>
        </p:blipFill>
        <p:spPr>
          <a:xfrm>
            <a:off x="8253568" y="1831122"/>
            <a:ext cx="375074" cy="375073"/>
          </a:xfrm>
          <a:prstGeom prst="rect">
            <a:avLst/>
          </a:prstGeom>
        </p:spPr>
      </p:pic>
      <p:pic>
        <p:nvPicPr>
          <p:cNvPr id="19" name="Picture 18">
            <a:extLst>
              <a:ext uri="{FF2B5EF4-FFF2-40B4-BE49-F238E27FC236}">
                <a16:creationId xmlns:a16="http://schemas.microsoft.com/office/drawing/2014/main" id="{5B9ABBAA-46CE-9412-BA08-518D3F0076EB}"/>
              </a:ext>
            </a:extLst>
          </p:cNvPr>
          <p:cNvPicPr>
            <a:picLocks noChangeAspect="1"/>
          </p:cNvPicPr>
          <p:nvPr/>
        </p:nvPicPr>
        <p:blipFill>
          <a:blip r:embed="rId17"/>
          <a:stretch>
            <a:fillRect/>
          </a:stretch>
        </p:blipFill>
        <p:spPr>
          <a:xfrm>
            <a:off x="1805646" y="972589"/>
            <a:ext cx="3193391" cy="5253644"/>
          </a:xfrm>
          <a:prstGeom prst="rect">
            <a:avLst/>
          </a:prstGeom>
        </p:spPr>
      </p:pic>
    </p:spTree>
    <p:extLst>
      <p:ext uri="{BB962C8B-B14F-4D97-AF65-F5344CB8AC3E}">
        <p14:creationId xmlns:p14="http://schemas.microsoft.com/office/powerpoint/2010/main" val="312892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1"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91"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91"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91" fill="hold"/>
                                        <p:tgtEl>
                                          <p:spTgt spid="16"/>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9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3"/>
                </p:tgtEl>
              </p:cMediaNode>
            </p:audio>
            <p:audio>
              <p:cMediaNode vol="80000">
                <p:cTn id="32" fill="hold" display="0">
                  <p:stCondLst>
                    <p:cond delay="indefinite"/>
                  </p:stCondLst>
                  <p:endCondLst>
                    <p:cond evt="onStopAudio" delay="0">
                      <p:tgtEl>
                        <p:sldTgt/>
                      </p:tgtEl>
                    </p:cond>
                  </p:endCondLst>
                </p:cTn>
                <p:tgtEl>
                  <p:spTgt spid="7"/>
                </p:tgtEl>
              </p:cMediaNode>
            </p:audio>
            <p:audio>
              <p:cMediaNode vol="80000">
                <p:cTn id="33" fill="hold" display="0">
                  <p:stCondLst>
                    <p:cond delay="indefinite"/>
                  </p:stCondLst>
                  <p:endCondLst>
                    <p:cond evt="onStopAudio" delay="0">
                      <p:tgtEl>
                        <p:sldTgt/>
                      </p:tgtEl>
                    </p:cond>
                  </p:endCondLst>
                </p:cTn>
                <p:tgtEl>
                  <p:spTgt spid="13"/>
                </p:tgtEl>
              </p:cMediaNode>
            </p:audio>
            <p:audio>
              <p:cMediaNode vol="80000">
                <p:cTn id="34" fill="hold" display="0">
                  <p:stCondLst>
                    <p:cond delay="indefinite"/>
                  </p:stCondLst>
                  <p:endCondLst>
                    <p:cond evt="onStopAudio" delay="0">
                      <p:tgtEl>
                        <p:sldTgt/>
                      </p:tgtEl>
                    </p:cond>
                  </p:endCondLst>
                </p:cTn>
                <p:tgtEl>
                  <p:spTgt spid="14"/>
                </p:tgtEl>
              </p:cMediaNode>
            </p:audio>
            <p:audio>
              <p:cMediaNode vol="80000">
                <p:cTn id="35" fill="hold" display="0">
                  <p:stCondLst>
                    <p:cond delay="indefinite"/>
                  </p:stCondLst>
                  <p:endCondLst>
                    <p:cond evt="onStopAudio" delay="0">
                      <p:tgtEl>
                        <p:sldTgt/>
                      </p:tgtEl>
                    </p:cond>
                  </p:endCondLst>
                </p:cTn>
                <p:tgtEl>
                  <p:spTgt spid="15"/>
                </p:tgtEl>
              </p:cMediaNode>
            </p:audio>
            <p:audio>
              <p:cMediaNode vol="80000">
                <p:cTn id="36" fill="hold" display="0">
                  <p:stCondLst>
                    <p:cond delay="indefinite"/>
                  </p:stCondLst>
                  <p:endCondLst>
                    <p:cond evt="onStopAudio" delay="0">
                      <p:tgtEl>
                        <p:sldTgt/>
                      </p:tgtEl>
                    </p:cond>
                  </p:endCondLst>
                </p:cTn>
                <p:tgtEl>
                  <p:spTgt spid="16"/>
                </p:tgtEl>
              </p:cMediaNode>
            </p:audio>
            <p:audio>
              <p:cMediaNode vol="80000">
                <p:cTn id="37" fill="hold" display="0">
                  <p:stCondLst>
                    <p:cond delay="indefinite"/>
                  </p:stCondLst>
                  <p:endCondLst>
                    <p:cond evt="onStopAudio" delay="0">
                      <p:tgtEl>
                        <p:sldTgt/>
                      </p:tgtEl>
                    </p:cond>
                  </p:endCondLst>
                </p:cTn>
                <p:tgtEl>
                  <p:spTgt spid="1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Notable models</a:t>
            </a:r>
            <a:r>
              <a:rPr lang="en-US" cap="none"/>
              <a:t>: the midpoint</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
        <p:nvSpPr>
          <p:cNvPr id="4" name="TextBox 3">
            <a:extLst>
              <a:ext uri="{FF2B5EF4-FFF2-40B4-BE49-F238E27FC236}">
                <a16:creationId xmlns:a16="http://schemas.microsoft.com/office/drawing/2014/main" id="{35288F3B-EC47-A96E-1ED4-F45266AB2999}"/>
              </a:ext>
            </a:extLst>
          </p:cNvPr>
          <p:cNvSpPr txBox="1"/>
          <p:nvPr/>
        </p:nvSpPr>
        <p:spPr>
          <a:xfrm>
            <a:off x="1672888" y="59885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Beta parameter = 1e-2</a:t>
            </a:r>
          </a:p>
        </p:txBody>
      </p:sp>
      <p:pic>
        <p:nvPicPr>
          <p:cNvPr id="5" name="Picture 4">
            <a:extLst>
              <a:ext uri="{FF2B5EF4-FFF2-40B4-BE49-F238E27FC236}">
                <a16:creationId xmlns:a16="http://schemas.microsoft.com/office/drawing/2014/main" id="{EB33009B-0933-3FCD-EADB-7F0317DF85BE}"/>
              </a:ext>
            </a:extLst>
          </p:cNvPr>
          <p:cNvPicPr>
            <a:picLocks noChangeAspect="1"/>
          </p:cNvPicPr>
          <p:nvPr/>
        </p:nvPicPr>
        <p:blipFill>
          <a:blip r:embed="rId2"/>
          <a:stretch>
            <a:fillRect/>
          </a:stretch>
        </p:blipFill>
        <p:spPr>
          <a:xfrm>
            <a:off x="1672888" y="3450736"/>
            <a:ext cx="3175462" cy="2381597"/>
          </a:xfrm>
          <a:prstGeom prst="rect">
            <a:avLst/>
          </a:prstGeom>
        </p:spPr>
      </p:pic>
      <p:pic>
        <p:nvPicPr>
          <p:cNvPr id="7" name="Picture 6">
            <a:extLst>
              <a:ext uri="{FF2B5EF4-FFF2-40B4-BE49-F238E27FC236}">
                <a16:creationId xmlns:a16="http://schemas.microsoft.com/office/drawing/2014/main" id="{397733F6-900A-F8B2-F7EC-06F71E9EFE56}"/>
              </a:ext>
            </a:extLst>
          </p:cNvPr>
          <p:cNvPicPr>
            <a:picLocks noChangeAspect="1"/>
          </p:cNvPicPr>
          <p:nvPr/>
        </p:nvPicPr>
        <p:blipFill>
          <a:blip r:embed="rId3"/>
          <a:stretch>
            <a:fillRect/>
          </a:stretch>
        </p:blipFill>
        <p:spPr>
          <a:xfrm>
            <a:off x="1618675" y="1052757"/>
            <a:ext cx="3563395" cy="2672546"/>
          </a:xfrm>
          <a:prstGeom prst="rect">
            <a:avLst/>
          </a:prstGeom>
        </p:spPr>
      </p:pic>
      <p:pic>
        <p:nvPicPr>
          <p:cNvPr id="9" name="Picture 8">
            <a:extLst>
              <a:ext uri="{FF2B5EF4-FFF2-40B4-BE49-F238E27FC236}">
                <a16:creationId xmlns:a16="http://schemas.microsoft.com/office/drawing/2014/main" id="{2347274D-0B52-DF2A-E712-86E2E760D0B9}"/>
              </a:ext>
            </a:extLst>
          </p:cNvPr>
          <p:cNvPicPr>
            <a:picLocks noChangeAspect="1"/>
          </p:cNvPicPr>
          <p:nvPr/>
        </p:nvPicPr>
        <p:blipFill>
          <a:blip r:embed="rId4"/>
          <a:stretch>
            <a:fillRect/>
          </a:stretch>
        </p:blipFill>
        <p:spPr>
          <a:xfrm>
            <a:off x="4848350" y="1278212"/>
            <a:ext cx="5376903" cy="4032678"/>
          </a:xfrm>
          <a:prstGeom prst="rect">
            <a:avLst/>
          </a:prstGeom>
        </p:spPr>
      </p:pic>
    </p:spTree>
    <p:extLst>
      <p:ext uri="{BB962C8B-B14F-4D97-AF65-F5344CB8AC3E}">
        <p14:creationId xmlns:p14="http://schemas.microsoft.com/office/powerpoint/2010/main" val="173380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Notes on beta parameter</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
        <p:nvSpPr>
          <p:cNvPr id="4" name="Content Placeholder 25">
            <a:extLst>
              <a:ext uri="{FF2B5EF4-FFF2-40B4-BE49-F238E27FC236}">
                <a16:creationId xmlns:a16="http://schemas.microsoft.com/office/drawing/2014/main" id="{A8FA5EDC-4ED8-585E-5CA1-798280EA4816}"/>
              </a:ext>
            </a:extLst>
          </p:cNvPr>
          <p:cNvSpPr txBox="1">
            <a:spLocks/>
          </p:cNvSpPr>
          <p:nvPr/>
        </p:nvSpPr>
        <p:spPr>
          <a:xfrm>
            <a:off x="1143000" y="1300038"/>
            <a:ext cx="9905999" cy="5421437"/>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The beta parameter was typically chosen between 1e-3 and 1e-1</a:t>
            </a:r>
            <a:endParaRPr lang="en-US" dirty="0" err="1"/>
          </a:p>
          <a:p>
            <a:pPr marL="285750" indent="-285750" algn="just">
              <a:lnSpc>
                <a:spcPct val="150000"/>
              </a:lnSpc>
              <a:buFont typeface="Courier New" panose="02070309020205020404" pitchFamily="49" charset="0"/>
              <a:buChar char="o"/>
            </a:pPr>
            <a:r>
              <a:rPr lang="en-US" sz="1800" dirty="0"/>
              <a:t>higher values did not allow the model to replicate the input data</a:t>
            </a:r>
            <a:endParaRPr lang="en-US" dirty="0"/>
          </a:p>
          <a:p>
            <a:pPr marL="285750" indent="-285750" algn="just">
              <a:lnSpc>
                <a:spcPct val="150000"/>
              </a:lnSpc>
              <a:buFont typeface="Courier New" panose="02070309020205020404" pitchFamily="49" charset="0"/>
              <a:buChar char="o"/>
            </a:pPr>
            <a:r>
              <a:rPr lang="en-US" sz="1800" dirty="0">
                <a:ea typeface="+mn-lt"/>
                <a:cs typeface="+mn-lt"/>
              </a:rPr>
              <a:t>Large values of beta do not allow the model to utilize the whole latent space</a:t>
            </a:r>
          </a:p>
          <a:p>
            <a:pPr marL="285750" indent="-285750" algn="just">
              <a:lnSpc>
                <a:spcPct val="150000"/>
              </a:lnSpc>
              <a:buFont typeface="Courier New" panose="02070309020205020404" pitchFamily="49" charset="0"/>
              <a:buChar char="o"/>
            </a:pPr>
            <a:r>
              <a:rPr lang="en-US" sz="1800" dirty="0">
                <a:ea typeface="+mn-lt"/>
                <a:cs typeface="+mn-lt"/>
              </a:rPr>
              <a:t>Lower values would result in no control over the latent space</a:t>
            </a:r>
          </a:p>
          <a:p>
            <a:pPr marL="285750" indent="-285750" algn="just">
              <a:lnSpc>
                <a:spcPct val="150000"/>
              </a:lnSpc>
              <a:buFont typeface="Courier New" panose="02070309020205020404" pitchFamily="49" charset="0"/>
              <a:buChar char="o"/>
            </a:pPr>
            <a:r>
              <a:rPr lang="en-US" sz="1800" dirty="0">
                <a:ea typeface="+mn-lt"/>
                <a:cs typeface="+mn-lt"/>
              </a:rPr>
              <a:t>While it can be a useful tool to prevent overfitting, large training data is needed for more freedom of use</a:t>
            </a:r>
          </a:p>
          <a:p>
            <a:pPr marL="285750" indent="-285750" algn="just">
              <a:lnSpc>
                <a:spcPct val="150000"/>
              </a:lnSpc>
              <a:buFont typeface="Courier New" panose="02070309020205020404" pitchFamily="49" charset="0"/>
              <a:buChar char="o"/>
            </a:pPr>
            <a:endParaRPr lang="en-US" sz="1800" dirty="0">
              <a:ea typeface="+mn-lt"/>
              <a:cs typeface="+mn-lt"/>
            </a:endParaRPr>
          </a:p>
          <a:p>
            <a:pPr marL="285750" indent="-285750" algn="just">
              <a:lnSpc>
                <a:spcPct val="150000"/>
              </a:lnSpc>
              <a:buFont typeface="Courier New" panose="02070309020205020404" pitchFamily="49" charset="0"/>
              <a:buChar char="o"/>
            </a:pPr>
            <a:endParaRPr lang="en-US" sz="1800" dirty="0">
              <a:ea typeface="+mn-lt"/>
              <a:cs typeface="+mn-lt"/>
            </a:endParaRPr>
          </a:p>
        </p:txBody>
      </p:sp>
    </p:spTree>
    <p:extLst>
      <p:ext uri="{BB962C8B-B14F-4D97-AF65-F5344CB8AC3E}">
        <p14:creationId xmlns:p14="http://schemas.microsoft.com/office/powerpoint/2010/main" val="135159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err="1"/>
              <a:t>i</a:t>
            </a:r>
            <a:r>
              <a:rPr lang="en-US" dirty="0"/>
              <a:t>. Theory recap</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956936" y="2766218"/>
            <a:ext cx="4278128" cy="1325563"/>
          </a:xfrm>
        </p:spPr>
        <p:txBody>
          <a:bodyPr vert="horz" lIns="91440" tIns="45720" rIns="91440" bIns="45720" rtlCol="0" anchor="t">
            <a:normAutofit/>
          </a:bodyPr>
          <a:lstStyle/>
          <a:p>
            <a:pPr marL="514350" indent="-514350" algn="l">
              <a:lnSpc>
                <a:spcPct val="150000"/>
              </a:lnSpc>
              <a:buAutoNum type="arabicPeriod"/>
            </a:pPr>
            <a:r>
              <a:rPr lang="en-US" dirty="0"/>
              <a:t>Variational Bayes</a:t>
            </a:r>
          </a:p>
          <a:p>
            <a:pPr marL="514350" indent="-514350" algn="l">
              <a:lnSpc>
                <a:spcPct val="150000"/>
              </a:lnSpc>
              <a:buAutoNum type="arabicPeriod"/>
            </a:pPr>
            <a:r>
              <a:rPr lang="en-US" dirty="0"/>
              <a:t>Variational Auto-Encoder</a:t>
            </a:r>
          </a:p>
          <a:p>
            <a:pPr marL="514350" indent="-514350" algn="l">
              <a:lnSpc>
                <a:spcPct val="150000"/>
              </a:lnSpc>
              <a:buAutoNum type="arabicPeriod"/>
            </a:pPr>
            <a:endParaRPr lang="en-US"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478895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Gaussian mixture model clustering</a:t>
            </a:r>
            <a:endParaRPr lang="en-US" cap="none"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30</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1143000" y="1300038"/>
            <a:ext cx="9905999" cy="5421437"/>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dirty="0"/>
              <a:t>Initiate means and variances like the K-Means </a:t>
            </a:r>
            <a:r>
              <a:rPr lang="en-US" sz="1800" dirty="0" err="1"/>
              <a:t>neighbours</a:t>
            </a:r>
            <a:r>
              <a:rPr lang="en-US" sz="1800" dirty="0"/>
              <a:t> algorithm.</a:t>
            </a:r>
          </a:p>
          <a:p>
            <a:pPr marL="285750" indent="-285750" algn="just">
              <a:lnSpc>
                <a:spcPct val="150000"/>
              </a:lnSpc>
              <a:buFont typeface="Courier New" panose="02070309020205020404" pitchFamily="49" charset="0"/>
              <a:buChar char="o"/>
            </a:pPr>
            <a:r>
              <a:rPr lang="en-US" sz="1800" dirty="0"/>
              <a:t>Calculate probability of each data point belonging to a each cluster.</a:t>
            </a:r>
          </a:p>
          <a:p>
            <a:pPr marL="285750" indent="-285750" algn="just">
              <a:lnSpc>
                <a:spcPct val="150000"/>
              </a:lnSpc>
              <a:buFont typeface="Courier New" panose="02070309020205020404" pitchFamily="49" charset="0"/>
              <a:buChar char="o"/>
            </a:pPr>
            <a:r>
              <a:rPr lang="en-US" sz="1800" dirty="0"/>
              <a:t>Update the parameters according to how much the c-</a:t>
            </a:r>
            <a:r>
              <a:rPr lang="en-US" sz="1800" dirty="0" err="1"/>
              <a:t>th</a:t>
            </a:r>
            <a:r>
              <a:rPr lang="en-US" sz="1800" dirty="0"/>
              <a:t> distribution is responsible for the generation the </a:t>
            </a:r>
            <a:r>
              <a:rPr lang="en-US" sz="1800" dirty="0" err="1"/>
              <a:t>i-th</a:t>
            </a:r>
            <a:r>
              <a:rPr lang="en-US" sz="1800" dirty="0"/>
              <a:t> data point.(responsibility)</a:t>
            </a:r>
          </a:p>
          <a:p>
            <a:pPr marL="285750" indent="-285750" algn="just">
              <a:lnSpc>
                <a:spcPct val="150000"/>
              </a:lnSpc>
              <a:buFont typeface="Courier New" panose="02070309020205020404" pitchFamily="49" charset="0"/>
              <a:buChar char="o"/>
            </a:pPr>
            <a:r>
              <a:rPr lang="en-US" sz="1800" dirty="0"/>
              <a:t>A grid search over different values of step and minimum size for DBSCAN did not provide clusters in a high dimensional data while it worked in some of the </a:t>
            </a:r>
            <a:r>
              <a:rPr lang="en-US" sz="1800" dirty="0" err="1"/>
              <a:t>t_SNE</a:t>
            </a:r>
            <a:r>
              <a:rPr lang="en-US" sz="1800" dirty="0"/>
              <a:t> maps.</a:t>
            </a:r>
          </a:p>
        </p:txBody>
      </p:sp>
    </p:spTree>
    <p:extLst>
      <p:ext uri="{BB962C8B-B14F-4D97-AF65-F5344CB8AC3E}">
        <p14:creationId xmlns:p14="http://schemas.microsoft.com/office/powerpoint/2010/main" val="113106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Homogeneous clusters</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31</a:t>
            </a:fld>
            <a:endParaRPr lang="en-US" dirty="0"/>
          </a:p>
        </p:txBody>
      </p:sp>
      <p:pic>
        <p:nvPicPr>
          <p:cNvPr id="4" name="Picture 3">
            <a:extLst>
              <a:ext uri="{FF2B5EF4-FFF2-40B4-BE49-F238E27FC236}">
                <a16:creationId xmlns:a16="http://schemas.microsoft.com/office/drawing/2014/main" id="{4F05DCB5-EBAF-CF36-D6DB-4FAAFBA1DDB3}"/>
              </a:ext>
            </a:extLst>
          </p:cNvPr>
          <p:cNvPicPr>
            <a:picLocks noChangeAspect="1"/>
          </p:cNvPicPr>
          <p:nvPr/>
        </p:nvPicPr>
        <p:blipFill>
          <a:blip r:embed="rId8"/>
          <a:stretch>
            <a:fillRect/>
          </a:stretch>
        </p:blipFill>
        <p:spPr>
          <a:xfrm>
            <a:off x="64338" y="1599351"/>
            <a:ext cx="4021109" cy="3015832"/>
          </a:xfrm>
          <a:prstGeom prst="rect">
            <a:avLst/>
          </a:prstGeom>
        </p:spPr>
      </p:pic>
      <p:pic>
        <p:nvPicPr>
          <p:cNvPr id="6" name="Picture 5">
            <a:extLst>
              <a:ext uri="{FF2B5EF4-FFF2-40B4-BE49-F238E27FC236}">
                <a16:creationId xmlns:a16="http://schemas.microsoft.com/office/drawing/2014/main" id="{787AA848-117C-25B0-40D3-D6651DAB3AE1}"/>
              </a:ext>
            </a:extLst>
          </p:cNvPr>
          <p:cNvPicPr>
            <a:picLocks noChangeAspect="1"/>
          </p:cNvPicPr>
          <p:nvPr/>
        </p:nvPicPr>
        <p:blipFill>
          <a:blip r:embed="rId9"/>
          <a:stretch>
            <a:fillRect/>
          </a:stretch>
        </p:blipFill>
        <p:spPr>
          <a:xfrm>
            <a:off x="4085445" y="1580036"/>
            <a:ext cx="4021109" cy="3015832"/>
          </a:xfrm>
          <a:prstGeom prst="rect">
            <a:avLst/>
          </a:prstGeom>
        </p:spPr>
      </p:pic>
      <p:pic>
        <p:nvPicPr>
          <p:cNvPr id="8" name="Picture 7">
            <a:extLst>
              <a:ext uri="{FF2B5EF4-FFF2-40B4-BE49-F238E27FC236}">
                <a16:creationId xmlns:a16="http://schemas.microsoft.com/office/drawing/2014/main" id="{F76E02E6-27FC-FA99-4E74-4A5593B5FC32}"/>
              </a:ext>
            </a:extLst>
          </p:cNvPr>
          <p:cNvPicPr>
            <a:picLocks noChangeAspect="1"/>
          </p:cNvPicPr>
          <p:nvPr/>
        </p:nvPicPr>
        <p:blipFill>
          <a:blip r:embed="rId10"/>
          <a:stretch>
            <a:fillRect/>
          </a:stretch>
        </p:blipFill>
        <p:spPr>
          <a:xfrm>
            <a:off x="8106550" y="1580035"/>
            <a:ext cx="4021111" cy="3015833"/>
          </a:xfrm>
          <a:prstGeom prst="rect">
            <a:avLst/>
          </a:prstGeom>
        </p:spPr>
      </p:pic>
      <p:pic>
        <p:nvPicPr>
          <p:cNvPr id="9" name="cluster #2 mean">
            <a:hlinkClick r:id="" action="ppaction://media"/>
            <a:extLst>
              <a:ext uri="{FF2B5EF4-FFF2-40B4-BE49-F238E27FC236}">
                <a16:creationId xmlns:a16="http://schemas.microsoft.com/office/drawing/2014/main" id="{5A518A15-4E79-67FC-C7B2-67BE379754B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831211" y="5258649"/>
            <a:ext cx="487362" cy="487362"/>
          </a:xfrm>
          <a:prstGeom prst="rect">
            <a:avLst/>
          </a:prstGeom>
        </p:spPr>
      </p:pic>
      <p:pic>
        <p:nvPicPr>
          <p:cNvPr id="10" name="cluster #11 mean">
            <a:hlinkClick r:id="" action="ppaction://media"/>
            <a:extLst>
              <a:ext uri="{FF2B5EF4-FFF2-40B4-BE49-F238E27FC236}">
                <a16:creationId xmlns:a16="http://schemas.microsoft.com/office/drawing/2014/main" id="{7053D58F-C7DA-CF5B-DC5A-7DF8AC223B4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6095999" y="5277964"/>
            <a:ext cx="487362" cy="487363"/>
          </a:xfrm>
          <a:prstGeom prst="rect">
            <a:avLst/>
          </a:prstGeom>
        </p:spPr>
      </p:pic>
      <p:pic>
        <p:nvPicPr>
          <p:cNvPr id="12" name="cluster #17 mean">
            <a:hlinkClick r:id="" action="ppaction://media"/>
            <a:extLst>
              <a:ext uri="{FF2B5EF4-FFF2-40B4-BE49-F238E27FC236}">
                <a16:creationId xmlns:a16="http://schemas.microsoft.com/office/drawing/2014/main" id="{29D9712C-4BB6-9EBB-9BEB-D9C78CA7C0D2}"/>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306844" y="5258649"/>
            <a:ext cx="487362" cy="487362"/>
          </a:xfrm>
          <a:prstGeom prst="rect">
            <a:avLst/>
          </a:prstGeom>
        </p:spPr>
      </p:pic>
    </p:spTree>
    <p:extLst>
      <p:ext uri="{BB962C8B-B14F-4D97-AF65-F5344CB8AC3E}">
        <p14:creationId xmlns:p14="http://schemas.microsoft.com/office/powerpoint/2010/main" val="13625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Homogeneous clusters</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32</a:t>
            </a:fld>
            <a:endParaRPr lang="en-US" dirty="0"/>
          </a:p>
        </p:txBody>
      </p:sp>
      <p:pic>
        <p:nvPicPr>
          <p:cNvPr id="5" name="Picture 4">
            <a:extLst>
              <a:ext uri="{FF2B5EF4-FFF2-40B4-BE49-F238E27FC236}">
                <a16:creationId xmlns:a16="http://schemas.microsoft.com/office/drawing/2014/main" id="{54F81B80-464E-1AFE-D58E-01BA5EE03A4B}"/>
              </a:ext>
            </a:extLst>
          </p:cNvPr>
          <p:cNvPicPr>
            <a:picLocks noChangeAspect="1"/>
          </p:cNvPicPr>
          <p:nvPr/>
        </p:nvPicPr>
        <p:blipFill>
          <a:blip r:embed="rId8"/>
          <a:stretch>
            <a:fillRect/>
          </a:stretch>
        </p:blipFill>
        <p:spPr>
          <a:xfrm>
            <a:off x="0" y="1770593"/>
            <a:ext cx="4241946" cy="3181460"/>
          </a:xfrm>
          <a:prstGeom prst="rect">
            <a:avLst/>
          </a:prstGeom>
        </p:spPr>
      </p:pic>
      <p:pic>
        <p:nvPicPr>
          <p:cNvPr id="13" name="Picture 12">
            <a:extLst>
              <a:ext uri="{FF2B5EF4-FFF2-40B4-BE49-F238E27FC236}">
                <a16:creationId xmlns:a16="http://schemas.microsoft.com/office/drawing/2014/main" id="{7A664350-DC91-2C8D-737F-D21E68EF77B6}"/>
              </a:ext>
            </a:extLst>
          </p:cNvPr>
          <p:cNvPicPr>
            <a:picLocks noChangeAspect="1"/>
          </p:cNvPicPr>
          <p:nvPr/>
        </p:nvPicPr>
        <p:blipFill>
          <a:blip r:embed="rId9"/>
          <a:stretch>
            <a:fillRect/>
          </a:stretch>
        </p:blipFill>
        <p:spPr>
          <a:xfrm>
            <a:off x="3920169" y="1729450"/>
            <a:ext cx="4351661" cy="3263746"/>
          </a:xfrm>
          <a:prstGeom prst="rect">
            <a:avLst/>
          </a:prstGeom>
        </p:spPr>
      </p:pic>
      <p:pic>
        <p:nvPicPr>
          <p:cNvPr id="15" name="Picture 14">
            <a:extLst>
              <a:ext uri="{FF2B5EF4-FFF2-40B4-BE49-F238E27FC236}">
                <a16:creationId xmlns:a16="http://schemas.microsoft.com/office/drawing/2014/main" id="{7DC2EB09-E747-085B-A413-D523E9B9829E}"/>
              </a:ext>
            </a:extLst>
          </p:cNvPr>
          <p:cNvPicPr>
            <a:picLocks noChangeAspect="1"/>
          </p:cNvPicPr>
          <p:nvPr/>
        </p:nvPicPr>
        <p:blipFill>
          <a:blip r:embed="rId10"/>
          <a:stretch>
            <a:fillRect/>
          </a:stretch>
        </p:blipFill>
        <p:spPr>
          <a:xfrm>
            <a:off x="7873856" y="1729450"/>
            <a:ext cx="4461376" cy="3346032"/>
          </a:xfrm>
          <a:prstGeom prst="rect">
            <a:avLst/>
          </a:prstGeom>
        </p:spPr>
      </p:pic>
      <p:pic>
        <p:nvPicPr>
          <p:cNvPr id="16" name="cluster #18 mean">
            <a:hlinkClick r:id="" action="ppaction://media"/>
            <a:extLst>
              <a:ext uri="{FF2B5EF4-FFF2-40B4-BE49-F238E27FC236}">
                <a16:creationId xmlns:a16="http://schemas.microsoft.com/office/drawing/2014/main" id="{9BEC2112-BF64-4B07-A442-1B110C2429D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120973" y="5550429"/>
            <a:ext cx="487362" cy="487362"/>
          </a:xfrm>
          <a:prstGeom prst="rect">
            <a:avLst/>
          </a:prstGeom>
        </p:spPr>
      </p:pic>
      <p:pic>
        <p:nvPicPr>
          <p:cNvPr id="17" name="cluster #40 mean">
            <a:hlinkClick r:id="" action="ppaction://media"/>
            <a:extLst>
              <a:ext uri="{FF2B5EF4-FFF2-40B4-BE49-F238E27FC236}">
                <a16:creationId xmlns:a16="http://schemas.microsoft.com/office/drawing/2014/main" id="{40528897-62BD-5681-9DBF-58E3B49A2B7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6330421" y="5550429"/>
            <a:ext cx="487362" cy="487362"/>
          </a:xfrm>
          <a:prstGeom prst="rect">
            <a:avLst/>
          </a:prstGeom>
        </p:spPr>
      </p:pic>
      <p:pic>
        <p:nvPicPr>
          <p:cNvPr id="18" name="cluster #42 mean">
            <a:hlinkClick r:id="" action="ppaction://media"/>
            <a:extLst>
              <a:ext uri="{FF2B5EF4-FFF2-40B4-BE49-F238E27FC236}">
                <a16:creationId xmlns:a16="http://schemas.microsoft.com/office/drawing/2014/main" id="{EFD1E561-66A7-8268-329A-CE08C9F15D0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091136" y="5550429"/>
            <a:ext cx="487362" cy="487362"/>
          </a:xfrm>
          <a:prstGeom prst="rect">
            <a:avLst/>
          </a:prstGeom>
        </p:spPr>
      </p:pic>
    </p:spTree>
    <p:extLst>
      <p:ext uri="{BB962C8B-B14F-4D97-AF65-F5344CB8AC3E}">
        <p14:creationId xmlns:p14="http://schemas.microsoft.com/office/powerpoint/2010/main" val="179085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6"/>
                </p:tgtEl>
              </p:cMediaNode>
            </p:audio>
            <p:audio>
              <p:cMediaNode vol="80000">
                <p:cTn id="16" fill="hold" display="0">
                  <p:stCondLst>
                    <p:cond delay="indefinite"/>
                  </p:stCondLst>
                  <p:endCondLst>
                    <p:cond evt="onStopAudio" delay="0">
                      <p:tgtEl>
                        <p:sldTgt/>
                      </p:tgtEl>
                    </p:cond>
                  </p:endCondLst>
                </p:cTn>
                <p:tgtEl>
                  <p:spTgt spid="17"/>
                </p:tgtEl>
              </p:cMediaNode>
            </p:audio>
            <p:audio>
              <p:cMediaNode vol="80000">
                <p:cTn id="17" fill="hold" display="0">
                  <p:stCondLst>
                    <p:cond delay="indefinite"/>
                  </p:stCondLst>
                  <p:endCondLst>
                    <p:cond evt="onStopAudio" delay="0">
                      <p:tgtEl>
                        <p:sldTgt/>
                      </p:tgtEl>
                    </p:cond>
                  </p:endCondLst>
                </p:cTn>
                <p:tgtEl>
                  <p:spTgt spid="1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a:t>Homogeneous clusters</a:t>
            </a:r>
            <a:endParaRPr lang="en-US"/>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33</a:t>
            </a:fld>
            <a:endParaRPr lang="en-US" dirty="0"/>
          </a:p>
        </p:txBody>
      </p:sp>
      <p:pic>
        <p:nvPicPr>
          <p:cNvPr id="4" name="Picture 3">
            <a:extLst>
              <a:ext uri="{FF2B5EF4-FFF2-40B4-BE49-F238E27FC236}">
                <a16:creationId xmlns:a16="http://schemas.microsoft.com/office/drawing/2014/main" id="{8D80400A-EDA8-A216-2A80-7102F1485CEC}"/>
              </a:ext>
            </a:extLst>
          </p:cNvPr>
          <p:cNvPicPr>
            <a:picLocks noChangeAspect="1"/>
          </p:cNvPicPr>
          <p:nvPr/>
        </p:nvPicPr>
        <p:blipFill>
          <a:blip r:embed="rId8"/>
          <a:stretch>
            <a:fillRect/>
          </a:stretch>
        </p:blipFill>
        <p:spPr>
          <a:xfrm>
            <a:off x="-186266" y="1780911"/>
            <a:ext cx="4394904" cy="3296178"/>
          </a:xfrm>
          <a:prstGeom prst="rect">
            <a:avLst/>
          </a:prstGeom>
        </p:spPr>
      </p:pic>
      <p:pic>
        <p:nvPicPr>
          <p:cNvPr id="6" name="Picture 5">
            <a:extLst>
              <a:ext uri="{FF2B5EF4-FFF2-40B4-BE49-F238E27FC236}">
                <a16:creationId xmlns:a16="http://schemas.microsoft.com/office/drawing/2014/main" id="{4D904548-1813-484E-12FE-E66882CA0B3A}"/>
              </a:ext>
            </a:extLst>
          </p:cNvPr>
          <p:cNvPicPr>
            <a:picLocks noChangeAspect="1"/>
          </p:cNvPicPr>
          <p:nvPr/>
        </p:nvPicPr>
        <p:blipFill>
          <a:blip r:embed="rId9"/>
          <a:stretch>
            <a:fillRect/>
          </a:stretch>
        </p:blipFill>
        <p:spPr>
          <a:xfrm>
            <a:off x="3792566" y="1780911"/>
            <a:ext cx="4394904" cy="3296178"/>
          </a:xfrm>
          <a:prstGeom prst="rect">
            <a:avLst/>
          </a:prstGeom>
        </p:spPr>
      </p:pic>
      <p:pic>
        <p:nvPicPr>
          <p:cNvPr id="8" name="Picture 7">
            <a:extLst>
              <a:ext uri="{FF2B5EF4-FFF2-40B4-BE49-F238E27FC236}">
                <a16:creationId xmlns:a16="http://schemas.microsoft.com/office/drawing/2014/main" id="{C663E94B-285F-DAF8-285A-2DAF7DCE8673}"/>
              </a:ext>
            </a:extLst>
          </p:cNvPr>
          <p:cNvPicPr>
            <a:picLocks noChangeAspect="1"/>
          </p:cNvPicPr>
          <p:nvPr/>
        </p:nvPicPr>
        <p:blipFill>
          <a:blip r:embed="rId10"/>
          <a:stretch>
            <a:fillRect/>
          </a:stretch>
        </p:blipFill>
        <p:spPr>
          <a:xfrm>
            <a:off x="7842340" y="1780911"/>
            <a:ext cx="4394904" cy="3296178"/>
          </a:xfrm>
          <a:prstGeom prst="rect">
            <a:avLst/>
          </a:prstGeom>
        </p:spPr>
      </p:pic>
      <p:pic>
        <p:nvPicPr>
          <p:cNvPr id="9" name="cluster #44 mean">
            <a:hlinkClick r:id="" action="ppaction://media"/>
            <a:extLst>
              <a:ext uri="{FF2B5EF4-FFF2-40B4-BE49-F238E27FC236}">
                <a16:creationId xmlns:a16="http://schemas.microsoft.com/office/drawing/2014/main" id="{88E71233-6BD2-BDED-1594-EFBC0DF08D5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011186" y="5635096"/>
            <a:ext cx="487363" cy="487362"/>
          </a:xfrm>
          <a:prstGeom prst="rect">
            <a:avLst/>
          </a:prstGeom>
        </p:spPr>
      </p:pic>
      <p:pic>
        <p:nvPicPr>
          <p:cNvPr id="10" name="cluster #55 mean">
            <a:hlinkClick r:id="" action="ppaction://media"/>
            <a:extLst>
              <a:ext uri="{FF2B5EF4-FFF2-40B4-BE49-F238E27FC236}">
                <a16:creationId xmlns:a16="http://schemas.microsoft.com/office/drawing/2014/main" id="{96B56215-360C-FCC6-31AE-6F59F47A5CC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990018" y="5635096"/>
            <a:ext cx="487362" cy="487362"/>
          </a:xfrm>
          <a:prstGeom prst="rect">
            <a:avLst/>
          </a:prstGeom>
        </p:spPr>
      </p:pic>
      <p:pic>
        <p:nvPicPr>
          <p:cNvPr id="12" name="cluster #60 mean">
            <a:hlinkClick r:id="" action="ppaction://media"/>
            <a:extLst>
              <a:ext uri="{FF2B5EF4-FFF2-40B4-BE49-F238E27FC236}">
                <a16:creationId xmlns:a16="http://schemas.microsoft.com/office/drawing/2014/main" id="{473A15F4-306B-5125-6E8C-72EA82976AE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0259925" y="5635096"/>
            <a:ext cx="487363" cy="487362"/>
          </a:xfrm>
          <a:prstGeom prst="rect">
            <a:avLst/>
          </a:prstGeom>
        </p:spPr>
      </p:pic>
    </p:spTree>
    <p:extLst>
      <p:ext uri="{BB962C8B-B14F-4D97-AF65-F5344CB8AC3E}">
        <p14:creationId xmlns:p14="http://schemas.microsoft.com/office/powerpoint/2010/main" val="407413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9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0"/>
                </p:tgtEl>
              </p:cMediaNode>
            </p:audio>
            <p:audio>
              <p:cMediaNode vol="80000">
                <p:cTn id="17" fill="hold" display="0">
                  <p:stCondLst>
                    <p:cond delay="indefinite"/>
                  </p:stCondLst>
                  <p:endCondLst>
                    <p:cond evt="onStopAudio" delay="0">
                      <p:tgtEl>
                        <p:sldTgt/>
                      </p:tgtEl>
                    </p:cond>
                  </p:endCondLst>
                </p:cTn>
                <p:tgtEl>
                  <p:spTgt spid="1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Confusion Matrix</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34</a:t>
            </a:fld>
            <a:endParaRPr lang="en-US" dirty="0"/>
          </a:p>
        </p:txBody>
      </p:sp>
      <p:pic>
        <p:nvPicPr>
          <p:cNvPr id="4" name="Picture 3">
            <a:extLst>
              <a:ext uri="{FF2B5EF4-FFF2-40B4-BE49-F238E27FC236}">
                <a16:creationId xmlns:a16="http://schemas.microsoft.com/office/drawing/2014/main" id="{3CCDB0A1-53D0-C14C-D843-80B4A3D6BB86}"/>
              </a:ext>
            </a:extLst>
          </p:cNvPr>
          <p:cNvPicPr>
            <a:picLocks noChangeAspect="1"/>
          </p:cNvPicPr>
          <p:nvPr/>
        </p:nvPicPr>
        <p:blipFill rotWithShape="1">
          <a:blip r:embed="rId2"/>
          <a:srcRect t="7273"/>
          <a:stretch/>
        </p:blipFill>
        <p:spPr>
          <a:xfrm>
            <a:off x="3143454" y="1462088"/>
            <a:ext cx="5905091" cy="5108320"/>
          </a:xfrm>
          <a:prstGeom prst="rect">
            <a:avLst/>
          </a:prstGeom>
        </p:spPr>
      </p:pic>
    </p:spTree>
    <p:extLst>
      <p:ext uri="{BB962C8B-B14F-4D97-AF65-F5344CB8AC3E}">
        <p14:creationId xmlns:p14="http://schemas.microsoft.com/office/powerpoint/2010/main" val="17930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35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446730" y="324269"/>
            <a:ext cx="9858111" cy="1325563"/>
          </a:xfrm>
        </p:spPr>
        <p:txBody>
          <a:bodyPr/>
          <a:lstStyle/>
          <a:p>
            <a:pPr>
              <a:lnSpc>
                <a:spcPct val="150000"/>
              </a:lnSpc>
            </a:pPr>
            <a:r>
              <a:rPr lang="en-US" dirty="0"/>
              <a:t>Variational bayes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endParaRPr lang="en-US" sz="1600" dirty="0"/>
          </a:p>
        </p:txBody>
      </p:sp>
      <mc:AlternateContent xmlns:mc="http://schemas.openxmlformats.org/markup-compatibility/2006" xmlns:a14="http://schemas.microsoft.com/office/drawing/2010/main">
        <mc:Choice Requires="a14">
          <p:sp>
            <p:nvSpPr>
              <p:cNvPr id="3" name="Content Placeholder 25">
                <a:extLst>
                  <a:ext uri="{FF2B5EF4-FFF2-40B4-BE49-F238E27FC236}">
                    <a16:creationId xmlns:a16="http://schemas.microsoft.com/office/drawing/2014/main" id="{770AB1E4-4BA4-3A41-AAF6-D66BBBE25C8A}"/>
                  </a:ext>
                </a:extLst>
              </p:cNvPr>
              <p:cNvSpPr txBox="1">
                <a:spLocks/>
              </p:cNvSpPr>
              <p:nvPr/>
            </p:nvSpPr>
            <p:spPr>
              <a:xfrm>
                <a:off x="1524615" y="1993551"/>
                <a:ext cx="9343191" cy="406124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b="1" dirty="0"/>
                  <a:t>Objective: </a:t>
                </a:r>
                <a:r>
                  <a:rPr lang="en-US" sz="1800" dirty="0"/>
                  <a:t>Model a latent distribution that generates audio data</a:t>
                </a:r>
              </a:p>
              <a:p>
                <a:pPr marL="285750" indent="-285750" algn="just">
                  <a:lnSpc>
                    <a:spcPct val="150000"/>
                  </a:lnSpc>
                  <a:buFont typeface="Courier New" panose="02070309020205020404" pitchFamily="49" charset="0"/>
                  <a:buChar char="o"/>
                </a:pPr>
                <a:r>
                  <a:rPr lang="en-US" sz="1800" dirty="0"/>
                  <a:t>While sampling methods like MCMC try to converge to the posterior and generate samples from it, these can have slow convergence when dealing with complex posteriors.  Variational Bayes provides an approximate yet quick way to approach a posterior. </a:t>
                </a:r>
              </a:p>
              <a:p>
                <a:pPr algn="just">
                  <a:lnSpc>
                    <a:spcPct val="150000"/>
                  </a:lnSpc>
                </a:pPr>
                <a:endParaRPr lang="en-US" sz="1800" dirty="0"/>
              </a:p>
              <a:p>
                <a:pPr marL="285750" indent="-285750" algn="just">
                  <a:lnSpc>
                    <a:spcPct val="150000"/>
                  </a:lnSpc>
                  <a:buFont typeface="Courier New" panose="02070309020205020404" pitchFamily="49" charset="0"/>
                  <a:buChar char="o"/>
                </a:pPr>
                <a:r>
                  <a:rPr lang="en-US" sz="1800" b="1" dirty="0"/>
                  <a:t>Key Idea: </a:t>
                </a:r>
                <a:r>
                  <a:rPr lang="en-US" sz="1800" dirty="0"/>
                  <a:t>Approximate a posterior with a surrogate function </a:t>
                </a:r>
                <a14:m>
                  <m:oMath xmlns:m="http://schemas.openxmlformats.org/officeDocument/2006/math">
                    <m:r>
                      <a:rPr lang="en-IN" sz="1800" b="0" i="1" smtClean="0">
                        <a:latin typeface="Cambria Math" panose="02040503050406030204" pitchFamily="18" charset="0"/>
                      </a:rPr>
                      <m:t>𝑞</m:t>
                    </m:r>
                    <m:r>
                      <a:rPr lang="en-IN" sz="1800" b="0" i="1" smtClean="0">
                        <a:latin typeface="Cambria Math" panose="02040503050406030204" pitchFamily="18" charset="0"/>
                      </a:rPr>
                      <m:t>(</m:t>
                    </m:r>
                    <m:r>
                      <a:rPr lang="en-IN" sz="1800" b="0" i="1" smtClean="0">
                        <a:latin typeface="Cambria Math" panose="02040503050406030204" pitchFamily="18" charset="0"/>
                      </a:rPr>
                      <m:t>𝑧</m:t>
                    </m:r>
                    <m:r>
                      <a:rPr lang="en-IN" sz="1800" b="0" i="1" smtClean="0">
                        <a:latin typeface="Cambria Math" panose="02040503050406030204" pitchFamily="18" charset="0"/>
                      </a:rPr>
                      <m:t>)</m:t>
                    </m:r>
                  </m:oMath>
                </a14:m>
                <a:r>
                  <a:rPr lang="en-US" sz="1800" dirty="0"/>
                  <a:t> subject to some constraints. </a:t>
                </a:r>
              </a:p>
            </p:txBody>
          </p:sp>
        </mc:Choice>
        <mc:Fallback xmlns="">
          <p:sp>
            <p:nvSpPr>
              <p:cNvPr id="3" name="Content Placeholder 25">
                <a:extLst>
                  <a:ext uri="{FF2B5EF4-FFF2-40B4-BE49-F238E27FC236}">
                    <a16:creationId xmlns:a16="http://schemas.microsoft.com/office/drawing/2014/main" id="{770AB1E4-4BA4-3A41-AAF6-D66BBBE25C8A}"/>
                  </a:ext>
                </a:extLst>
              </p:cNvPr>
              <p:cNvSpPr txBox="1">
                <a:spLocks noRot="1" noChangeAspect="1" noMove="1" noResize="1" noEditPoints="1" noAdjustHandles="1" noChangeArrowheads="1" noChangeShapeType="1" noTextEdit="1"/>
              </p:cNvSpPr>
              <p:nvPr/>
            </p:nvSpPr>
            <p:spPr>
              <a:xfrm>
                <a:off x="1524615" y="1993551"/>
                <a:ext cx="9343191" cy="4061243"/>
              </a:xfrm>
              <a:prstGeom prst="rect">
                <a:avLst/>
              </a:prstGeom>
              <a:blipFill>
                <a:blip r:embed="rId2"/>
                <a:stretch>
                  <a:fillRect l="-457" r="-587"/>
                </a:stretch>
              </a:blipFill>
            </p:spPr>
            <p:txBody>
              <a:bodyPr/>
              <a:lstStyle/>
              <a:p>
                <a:r>
                  <a:rPr lang="en-IN">
                    <a:noFill/>
                  </a:rPr>
                  <a:t> </a:t>
                </a:r>
              </a:p>
            </p:txBody>
          </p:sp>
        </mc:Fallback>
      </mc:AlternateContent>
    </p:spTree>
    <p:extLst>
      <p:ext uri="{BB962C8B-B14F-4D97-AF65-F5344CB8AC3E}">
        <p14:creationId xmlns:p14="http://schemas.microsoft.com/office/powerpoint/2010/main" val="220969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446730" y="324269"/>
            <a:ext cx="9858111" cy="1325563"/>
          </a:xfrm>
        </p:spPr>
        <p:txBody>
          <a:bodyPr/>
          <a:lstStyle/>
          <a:p>
            <a:pPr>
              <a:lnSpc>
                <a:spcPct val="150000"/>
              </a:lnSpc>
            </a:pPr>
            <a:r>
              <a:rPr lang="en-US" dirty="0"/>
              <a:t>Variational bayes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endParaRPr lang="en-US" sz="1600" dirty="0"/>
          </a:p>
        </p:txBody>
      </p:sp>
      <mc:AlternateContent xmlns:mc="http://schemas.openxmlformats.org/markup-compatibility/2006" xmlns:a14="http://schemas.microsoft.com/office/drawing/2010/main">
        <mc:Choice Requires="a14">
          <p:sp>
            <p:nvSpPr>
              <p:cNvPr id="3" name="Content Placeholder 25">
                <a:extLst>
                  <a:ext uri="{FF2B5EF4-FFF2-40B4-BE49-F238E27FC236}">
                    <a16:creationId xmlns:a16="http://schemas.microsoft.com/office/drawing/2014/main" id="{770AB1E4-4BA4-3A41-AAF6-D66BBBE25C8A}"/>
                  </a:ext>
                </a:extLst>
              </p:cNvPr>
              <p:cNvSpPr txBox="1">
                <a:spLocks/>
              </p:cNvSpPr>
              <p:nvPr/>
            </p:nvSpPr>
            <p:spPr>
              <a:xfrm>
                <a:off x="1524615" y="1993551"/>
                <a:ext cx="9343191" cy="124841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800" b="1" dirty="0"/>
                  <a:t>Key Idea: </a:t>
                </a:r>
                <a:r>
                  <a:rPr lang="en-US" sz="1800" dirty="0"/>
                  <a:t>Approximate a posterior with a surrogate function </a:t>
                </a:r>
                <a14:m>
                  <m:oMath xmlns:m="http://schemas.openxmlformats.org/officeDocument/2006/math">
                    <m:r>
                      <a:rPr lang="en-IN" sz="1800" b="0" i="1" smtClean="0">
                        <a:latin typeface="Cambria Math" panose="02040503050406030204" pitchFamily="18" charset="0"/>
                      </a:rPr>
                      <m:t>𝑞</m:t>
                    </m:r>
                    <m:r>
                      <a:rPr lang="en-IN" sz="1800" b="0" i="1" smtClean="0">
                        <a:latin typeface="Cambria Math" panose="02040503050406030204" pitchFamily="18" charset="0"/>
                      </a:rPr>
                      <m:t>(</m:t>
                    </m:r>
                    <m:r>
                      <a:rPr lang="en-IN" sz="1800" b="0" i="1" smtClean="0">
                        <a:latin typeface="Cambria Math" panose="02040503050406030204" pitchFamily="18" charset="0"/>
                      </a:rPr>
                      <m:t>𝑧</m:t>
                    </m:r>
                    <m:r>
                      <a:rPr lang="en-IN" sz="1800" b="0" i="1" smtClean="0">
                        <a:latin typeface="Cambria Math" panose="02040503050406030204" pitchFamily="18" charset="0"/>
                      </a:rPr>
                      <m:t>)</m:t>
                    </m:r>
                  </m:oMath>
                </a14:m>
                <a:r>
                  <a:rPr lang="en-US" sz="1800" dirty="0"/>
                  <a:t> subject to some constraints. </a:t>
                </a:r>
              </a:p>
            </p:txBody>
          </p:sp>
        </mc:Choice>
        <mc:Fallback xmlns="">
          <p:sp>
            <p:nvSpPr>
              <p:cNvPr id="3" name="Content Placeholder 25">
                <a:extLst>
                  <a:ext uri="{FF2B5EF4-FFF2-40B4-BE49-F238E27FC236}">
                    <a16:creationId xmlns:a16="http://schemas.microsoft.com/office/drawing/2014/main" id="{770AB1E4-4BA4-3A41-AAF6-D66BBBE25C8A}"/>
                  </a:ext>
                </a:extLst>
              </p:cNvPr>
              <p:cNvSpPr txBox="1">
                <a:spLocks noRot="1" noChangeAspect="1" noMove="1" noResize="1" noEditPoints="1" noAdjustHandles="1" noChangeArrowheads="1" noChangeShapeType="1" noTextEdit="1"/>
              </p:cNvSpPr>
              <p:nvPr/>
            </p:nvSpPr>
            <p:spPr>
              <a:xfrm>
                <a:off x="1524615" y="1993551"/>
                <a:ext cx="9343191" cy="1248413"/>
              </a:xfrm>
              <a:prstGeom prst="rect">
                <a:avLst/>
              </a:prstGeom>
              <a:blipFill>
                <a:blip r:embed="rId2"/>
                <a:stretch>
                  <a:fillRect l="-457" r="-587"/>
                </a:stretch>
              </a:blipFill>
            </p:spPr>
            <p:txBody>
              <a:bodyPr/>
              <a:lstStyle/>
              <a:p>
                <a:r>
                  <a:rPr lang="en-IN">
                    <a:noFill/>
                  </a:rPr>
                  <a:t> </a:t>
                </a:r>
              </a:p>
            </p:txBody>
          </p:sp>
        </mc:Fallback>
      </mc:AlternateContent>
      <p:grpSp>
        <p:nvGrpSpPr>
          <p:cNvPr id="13" name="Group 12">
            <a:extLst>
              <a:ext uri="{FF2B5EF4-FFF2-40B4-BE49-F238E27FC236}">
                <a16:creationId xmlns:a16="http://schemas.microsoft.com/office/drawing/2014/main" id="{92CF0F0E-CB3B-D8DC-CD24-63672772A5D8}"/>
              </a:ext>
            </a:extLst>
          </p:cNvPr>
          <p:cNvGrpSpPr/>
          <p:nvPr/>
        </p:nvGrpSpPr>
        <p:grpSpPr>
          <a:xfrm>
            <a:off x="3163178" y="3585683"/>
            <a:ext cx="5191066" cy="2532174"/>
            <a:chOff x="2282029" y="3443911"/>
            <a:chExt cx="5191066" cy="2532174"/>
          </a:xfrm>
        </p:grpSpPr>
        <p:pic>
          <p:nvPicPr>
            <p:cNvPr id="6" name="Picture 5">
              <a:extLst>
                <a:ext uri="{FF2B5EF4-FFF2-40B4-BE49-F238E27FC236}">
                  <a16:creationId xmlns:a16="http://schemas.microsoft.com/office/drawing/2014/main" id="{417499FF-8E52-8703-1E54-66B58150FDC6}"/>
                </a:ext>
              </a:extLst>
            </p:cNvPr>
            <p:cNvPicPr>
              <a:picLocks noChangeAspect="1"/>
            </p:cNvPicPr>
            <p:nvPr/>
          </p:nvPicPr>
          <p:blipFill rotWithShape="1">
            <a:blip r:embed="rId3"/>
            <a:srcRect t="63902" r="48853"/>
            <a:stretch/>
          </p:blipFill>
          <p:spPr>
            <a:xfrm>
              <a:off x="3331881" y="4366243"/>
              <a:ext cx="3915116" cy="763073"/>
            </a:xfrm>
            <a:prstGeom prst="rect">
              <a:avLst/>
            </a:prstGeom>
          </p:spPr>
        </p:pic>
        <p:pic>
          <p:nvPicPr>
            <p:cNvPr id="7" name="Picture 6">
              <a:extLst>
                <a:ext uri="{FF2B5EF4-FFF2-40B4-BE49-F238E27FC236}">
                  <a16:creationId xmlns:a16="http://schemas.microsoft.com/office/drawing/2014/main" id="{71285E11-ABBE-F7BE-5C86-EED0E1C560C5}"/>
                </a:ext>
              </a:extLst>
            </p:cNvPr>
            <p:cNvPicPr>
              <a:picLocks noChangeAspect="1"/>
            </p:cNvPicPr>
            <p:nvPr/>
          </p:nvPicPr>
          <p:blipFill rotWithShape="1">
            <a:blip r:embed="rId3"/>
            <a:srcRect l="51219" t="63902" r="45411"/>
            <a:stretch/>
          </p:blipFill>
          <p:spPr>
            <a:xfrm>
              <a:off x="3549298" y="5162287"/>
              <a:ext cx="257931" cy="763073"/>
            </a:xfrm>
            <a:prstGeom prst="rect">
              <a:avLst/>
            </a:prstGeom>
          </p:spPr>
        </p:pic>
        <p:pic>
          <p:nvPicPr>
            <p:cNvPr id="8" name="Picture 7">
              <a:extLst>
                <a:ext uri="{FF2B5EF4-FFF2-40B4-BE49-F238E27FC236}">
                  <a16:creationId xmlns:a16="http://schemas.microsoft.com/office/drawing/2014/main" id="{83175550-C142-AA0A-448B-3B080F7D7B5A}"/>
                </a:ext>
              </a:extLst>
            </p:cNvPr>
            <p:cNvPicPr>
              <a:picLocks noChangeAspect="1"/>
            </p:cNvPicPr>
            <p:nvPr/>
          </p:nvPicPr>
          <p:blipFill rotWithShape="1">
            <a:blip r:embed="rId3"/>
            <a:srcRect r="56618" b="71377"/>
            <a:stretch/>
          </p:blipFill>
          <p:spPr>
            <a:xfrm>
              <a:off x="2282029" y="3443911"/>
              <a:ext cx="3320750" cy="605054"/>
            </a:xfrm>
            <a:prstGeom prst="rect">
              <a:avLst/>
            </a:prstGeom>
          </p:spPr>
        </p:pic>
        <p:pic>
          <p:nvPicPr>
            <p:cNvPr id="9" name="Picture 8">
              <a:extLst>
                <a:ext uri="{FF2B5EF4-FFF2-40B4-BE49-F238E27FC236}">
                  <a16:creationId xmlns:a16="http://schemas.microsoft.com/office/drawing/2014/main" id="{7F97D740-8B89-F017-BE8E-E3674621CE07}"/>
                </a:ext>
              </a:extLst>
            </p:cNvPr>
            <p:cNvPicPr>
              <a:picLocks noChangeAspect="1"/>
            </p:cNvPicPr>
            <p:nvPr/>
          </p:nvPicPr>
          <p:blipFill rotWithShape="1">
            <a:blip r:embed="rId3"/>
            <a:srcRect l="73708" t="63902"/>
            <a:stretch/>
          </p:blipFill>
          <p:spPr>
            <a:xfrm>
              <a:off x="3970781" y="5213012"/>
              <a:ext cx="2012543" cy="763073"/>
            </a:xfrm>
            <a:prstGeom prst="rect">
              <a:avLst/>
            </a:prstGeom>
          </p:spPr>
        </p:pic>
        <p:pic>
          <p:nvPicPr>
            <p:cNvPr id="10" name="Picture 9">
              <a:extLst>
                <a:ext uri="{FF2B5EF4-FFF2-40B4-BE49-F238E27FC236}">
                  <a16:creationId xmlns:a16="http://schemas.microsoft.com/office/drawing/2014/main" id="{7C1DD9C9-B7A6-936A-FD51-D5ED1AEC0EB0}"/>
                </a:ext>
              </a:extLst>
            </p:cNvPr>
            <p:cNvPicPr>
              <a:picLocks noChangeAspect="1"/>
            </p:cNvPicPr>
            <p:nvPr/>
          </p:nvPicPr>
          <p:blipFill rotWithShape="1">
            <a:blip r:embed="rId3"/>
            <a:srcRect l="54517" t="63902" r="28965"/>
            <a:stretch/>
          </p:blipFill>
          <p:spPr>
            <a:xfrm>
              <a:off x="6208678" y="5179725"/>
              <a:ext cx="1264417" cy="763073"/>
            </a:xfrm>
            <a:prstGeom prst="rect">
              <a:avLst/>
            </a:prstGeom>
          </p:spPr>
        </p:pic>
        <p:pic>
          <p:nvPicPr>
            <p:cNvPr id="12" name="Picture 11">
              <a:extLst>
                <a:ext uri="{FF2B5EF4-FFF2-40B4-BE49-F238E27FC236}">
                  <a16:creationId xmlns:a16="http://schemas.microsoft.com/office/drawing/2014/main" id="{4E489EFC-A446-D246-F2EC-38E7B42D6793}"/>
                </a:ext>
              </a:extLst>
            </p:cNvPr>
            <p:cNvPicPr>
              <a:picLocks noChangeAspect="1"/>
            </p:cNvPicPr>
            <p:nvPr/>
          </p:nvPicPr>
          <p:blipFill rotWithShape="1">
            <a:blip r:embed="rId3"/>
            <a:srcRect l="71112" t="63902" r="26822"/>
            <a:stretch/>
          </p:blipFill>
          <p:spPr>
            <a:xfrm>
              <a:off x="5904234" y="5213012"/>
              <a:ext cx="158179" cy="763073"/>
            </a:xfrm>
            <a:prstGeom prst="rect">
              <a:avLst/>
            </a:prstGeom>
          </p:spPr>
        </p:pic>
      </p:grpSp>
    </p:spTree>
    <p:extLst>
      <p:ext uri="{BB962C8B-B14F-4D97-AF65-F5344CB8AC3E}">
        <p14:creationId xmlns:p14="http://schemas.microsoft.com/office/powerpoint/2010/main" val="76613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051160" y="324269"/>
            <a:ext cx="5678356" cy="1325563"/>
          </a:xfrm>
        </p:spPr>
        <p:txBody>
          <a:bodyPr/>
          <a:lstStyle/>
          <a:p>
            <a:pPr>
              <a:lnSpc>
                <a:spcPct val="150000"/>
              </a:lnSpc>
            </a:pPr>
            <a:r>
              <a:rPr lang="en-IN" dirty="0"/>
              <a:t>Variational Auto-encoder</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endParaRPr lang="en-US" sz="1600" dirty="0"/>
          </a:p>
        </p:txBody>
      </p:sp>
      <p:sp>
        <p:nvSpPr>
          <p:cNvPr id="3" name="Content Placeholder 25">
            <a:extLst>
              <a:ext uri="{FF2B5EF4-FFF2-40B4-BE49-F238E27FC236}">
                <a16:creationId xmlns:a16="http://schemas.microsoft.com/office/drawing/2014/main" id="{281CA800-C12A-FD22-8C18-664AC0145B4B}"/>
              </a:ext>
            </a:extLst>
          </p:cNvPr>
          <p:cNvSpPr txBox="1">
            <a:spLocks/>
          </p:cNvSpPr>
          <p:nvPr/>
        </p:nvSpPr>
        <p:spPr>
          <a:xfrm>
            <a:off x="1690488" y="2579995"/>
            <a:ext cx="9299245" cy="231653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700" dirty="0"/>
          </a:p>
        </p:txBody>
      </p:sp>
      <p:sp>
        <p:nvSpPr>
          <p:cNvPr id="5" name="Content Placeholder 25">
            <a:extLst>
              <a:ext uri="{FF2B5EF4-FFF2-40B4-BE49-F238E27FC236}">
                <a16:creationId xmlns:a16="http://schemas.microsoft.com/office/drawing/2014/main" id="{1C53B5C6-1C91-8BE4-3E25-39824562EEA7}"/>
              </a:ext>
            </a:extLst>
          </p:cNvPr>
          <p:cNvSpPr txBox="1">
            <a:spLocks/>
          </p:cNvSpPr>
          <p:nvPr/>
        </p:nvSpPr>
        <p:spPr>
          <a:xfrm>
            <a:off x="1224249" y="4706914"/>
            <a:ext cx="7386351" cy="603111"/>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B0604020202020204" pitchFamily="34" charset="0"/>
              <a:buChar char="o"/>
            </a:pPr>
            <a:r>
              <a:rPr lang="en-US" sz="1800" dirty="0"/>
              <a:t>Constraining to parameterized family of functions:</a:t>
            </a:r>
          </a:p>
        </p:txBody>
      </p:sp>
      <p:pic>
        <p:nvPicPr>
          <p:cNvPr id="8" name="Picture 7">
            <a:extLst>
              <a:ext uri="{FF2B5EF4-FFF2-40B4-BE49-F238E27FC236}">
                <a16:creationId xmlns:a16="http://schemas.microsoft.com/office/drawing/2014/main" id="{3BD5968C-E256-0B43-1B7F-7F3DE270BFEC}"/>
              </a:ext>
            </a:extLst>
          </p:cNvPr>
          <p:cNvPicPr>
            <a:picLocks noChangeAspect="1"/>
          </p:cNvPicPr>
          <p:nvPr/>
        </p:nvPicPr>
        <p:blipFill>
          <a:blip r:embed="rId2"/>
          <a:stretch>
            <a:fillRect/>
          </a:stretch>
        </p:blipFill>
        <p:spPr>
          <a:xfrm>
            <a:off x="2365574" y="5470884"/>
            <a:ext cx="7243384" cy="511066"/>
          </a:xfrm>
          <a:prstGeom prst="rect">
            <a:avLst/>
          </a:prstGeom>
        </p:spPr>
      </p:pic>
      <p:grpSp>
        <p:nvGrpSpPr>
          <p:cNvPr id="13" name="Group 12">
            <a:extLst>
              <a:ext uri="{FF2B5EF4-FFF2-40B4-BE49-F238E27FC236}">
                <a16:creationId xmlns:a16="http://schemas.microsoft.com/office/drawing/2014/main" id="{8FD2B23C-922F-9DEA-4091-94D73E8C64FA}"/>
              </a:ext>
            </a:extLst>
          </p:cNvPr>
          <p:cNvGrpSpPr/>
          <p:nvPr/>
        </p:nvGrpSpPr>
        <p:grpSpPr>
          <a:xfrm>
            <a:off x="3397785" y="1974418"/>
            <a:ext cx="5596852" cy="2158140"/>
            <a:chOff x="2886745" y="2764010"/>
            <a:chExt cx="5596852" cy="2158140"/>
          </a:xfrm>
        </p:grpSpPr>
        <p:pic>
          <p:nvPicPr>
            <p:cNvPr id="9" name="Picture 8">
              <a:extLst>
                <a:ext uri="{FF2B5EF4-FFF2-40B4-BE49-F238E27FC236}">
                  <a16:creationId xmlns:a16="http://schemas.microsoft.com/office/drawing/2014/main" id="{0299F2EB-7A44-9CD2-921A-A1070D618ABD}"/>
                </a:ext>
              </a:extLst>
            </p:cNvPr>
            <p:cNvPicPr>
              <a:picLocks noChangeAspect="1"/>
            </p:cNvPicPr>
            <p:nvPr/>
          </p:nvPicPr>
          <p:blipFill rotWithShape="1">
            <a:blip r:embed="rId3"/>
            <a:srcRect l="51739" r="3245" b="36686"/>
            <a:stretch/>
          </p:blipFill>
          <p:spPr>
            <a:xfrm>
              <a:off x="4216947" y="3610365"/>
              <a:ext cx="3142210" cy="739582"/>
            </a:xfrm>
            <a:prstGeom prst="rect">
              <a:avLst/>
            </a:prstGeom>
          </p:spPr>
        </p:pic>
        <p:pic>
          <p:nvPicPr>
            <p:cNvPr id="10" name="Picture 9">
              <a:extLst>
                <a:ext uri="{FF2B5EF4-FFF2-40B4-BE49-F238E27FC236}">
                  <a16:creationId xmlns:a16="http://schemas.microsoft.com/office/drawing/2014/main" id="{1B0E6471-7A97-573E-0268-5F3468EE8D0F}"/>
                </a:ext>
              </a:extLst>
            </p:cNvPr>
            <p:cNvPicPr>
              <a:picLocks noChangeAspect="1"/>
            </p:cNvPicPr>
            <p:nvPr/>
          </p:nvPicPr>
          <p:blipFill rotWithShape="1">
            <a:blip r:embed="rId3"/>
            <a:srcRect l="19176" t="63742" r="19408"/>
            <a:stretch/>
          </p:blipFill>
          <p:spPr>
            <a:xfrm>
              <a:off x="4196623" y="4498618"/>
              <a:ext cx="4286974" cy="423532"/>
            </a:xfrm>
            <a:prstGeom prst="rect">
              <a:avLst/>
            </a:prstGeom>
          </p:spPr>
        </p:pic>
        <p:pic>
          <p:nvPicPr>
            <p:cNvPr id="12" name="Picture 11">
              <a:extLst>
                <a:ext uri="{FF2B5EF4-FFF2-40B4-BE49-F238E27FC236}">
                  <a16:creationId xmlns:a16="http://schemas.microsoft.com/office/drawing/2014/main" id="{1C9CE82F-342C-2706-AF8F-6085F9BA7E4E}"/>
                </a:ext>
              </a:extLst>
            </p:cNvPr>
            <p:cNvPicPr>
              <a:picLocks noChangeAspect="1"/>
            </p:cNvPicPr>
            <p:nvPr/>
          </p:nvPicPr>
          <p:blipFill rotWithShape="1">
            <a:blip r:embed="rId3"/>
            <a:srcRect r="48109" b="39712"/>
            <a:stretch/>
          </p:blipFill>
          <p:spPr>
            <a:xfrm>
              <a:off x="2886745" y="2764010"/>
              <a:ext cx="3622121" cy="704238"/>
            </a:xfrm>
            <a:prstGeom prst="rect">
              <a:avLst/>
            </a:prstGeom>
          </p:spPr>
        </p:pic>
      </p:grpSp>
      <p:sp>
        <p:nvSpPr>
          <p:cNvPr id="14" name="Content Placeholder 25">
            <a:extLst>
              <a:ext uri="{FF2B5EF4-FFF2-40B4-BE49-F238E27FC236}">
                <a16:creationId xmlns:a16="http://schemas.microsoft.com/office/drawing/2014/main" id="{8E76572F-3FF1-9C43-4A10-1A977A0517E6}"/>
              </a:ext>
            </a:extLst>
          </p:cNvPr>
          <p:cNvSpPr txBox="1">
            <a:spLocks/>
          </p:cNvSpPr>
          <p:nvPr/>
        </p:nvSpPr>
        <p:spPr>
          <a:xfrm>
            <a:off x="5457776" y="6174824"/>
            <a:ext cx="1058980" cy="603111"/>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t>Encoder</a:t>
            </a:r>
          </a:p>
        </p:txBody>
      </p:sp>
      <p:sp>
        <p:nvSpPr>
          <p:cNvPr id="15" name="Content Placeholder 25">
            <a:extLst>
              <a:ext uri="{FF2B5EF4-FFF2-40B4-BE49-F238E27FC236}">
                <a16:creationId xmlns:a16="http://schemas.microsoft.com/office/drawing/2014/main" id="{240D1614-1910-164E-1E7A-88EC9F637FF4}"/>
              </a:ext>
            </a:extLst>
          </p:cNvPr>
          <p:cNvSpPr txBox="1">
            <a:spLocks/>
          </p:cNvSpPr>
          <p:nvPr/>
        </p:nvSpPr>
        <p:spPr>
          <a:xfrm>
            <a:off x="8081110" y="6160816"/>
            <a:ext cx="1058980" cy="603111"/>
          </a:xfrm>
          <a:prstGeom prst="rect">
            <a:avLst/>
          </a:prstGeom>
        </p:spPr>
        <p:txBody>
          <a:bodyPr vert="horz" lIns="91440" tIns="45720" rIns="91440" bIns="45720" numCol="1"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t>Decoder</a:t>
            </a:r>
          </a:p>
        </p:txBody>
      </p:sp>
      <p:sp>
        <p:nvSpPr>
          <p:cNvPr id="16" name="Right Brace 15">
            <a:extLst>
              <a:ext uri="{FF2B5EF4-FFF2-40B4-BE49-F238E27FC236}">
                <a16:creationId xmlns:a16="http://schemas.microsoft.com/office/drawing/2014/main" id="{8438B5C5-A99D-E02B-B20C-958292FD6044}"/>
              </a:ext>
            </a:extLst>
          </p:cNvPr>
          <p:cNvSpPr/>
          <p:nvPr/>
        </p:nvSpPr>
        <p:spPr>
          <a:xfrm rot="5400000">
            <a:off x="5785551" y="5841465"/>
            <a:ext cx="324196" cy="7055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7" name="Right Brace 16">
            <a:extLst>
              <a:ext uri="{FF2B5EF4-FFF2-40B4-BE49-F238E27FC236}">
                <a16:creationId xmlns:a16="http://schemas.microsoft.com/office/drawing/2014/main" id="{8FCE22A4-14D2-D82F-B51E-C8BFFA9C60B9}"/>
              </a:ext>
            </a:extLst>
          </p:cNvPr>
          <p:cNvSpPr/>
          <p:nvPr/>
        </p:nvSpPr>
        <p:spPr>
          <a:xfrm rot="5400000">
            <a:off x="8412443" y="5824697"/>
            <a:ext cx="324196" cy="7055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046346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2949827" y="344640"/>
            <a:ext cx="6292345" cy="1325563"/>
          </a:xfrm>
        </p:spPr>
        <p:txBody>
          <a:bodyPr>
            <a:normAutofit/>
          </a:bodyPr>
          <a:lstStyle/>
          <a:p>
            <a:pPr>
              <a:lnSpc>
                <a:spcPct val="150000"/>
              </a:lnSpc>
            </a:pPr>
            <a:r>
              <a:rPr lang="en-IN" dirty="0"/>
              <a:t>Variational Auto-encoder</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endParaRPr lang="en-US" sz="1600" dirty="0"/>
          </a:p>
        </p:txBody>
      </p:sp>
      <p:sp>
        <p:nvSpPr>
          <p:cNvPr id="3" name="Content Placeholder 25">
            <a:extLst>
              <a:ext uri="{FF2B5EF4-FFF2-40B4-BE49-F238E27FC236}">
                <a16:creationId xmlns:a16="http://schemas.microsoft.com/office/drawing/2014/main" id="{281CA800-C12A-FD22-8C18-664AC0145B4B}"/>
              </a:ext>
            </a:extLst>
          </p:cNvPr>
          <p:cNvSpPr txBox="1">
            <a:spLocks/>
          </p:cNvSpPr>
          <p:nvPr/>
        </p:nvSpPr>
        <p:spPr>
          <a:xfrm>
            <a:off x="1690488" y="2579995"/>
            <a:ext cx="9299245" cy="231653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700" dirty="0"/>
          </a:p>
        </p:txBody>
      </p:sp>
      <p:pic>
        <p:nvPicPr>
          <p:cNvPr id="18" name="Picture 17">
            <a:extLst>
              <a:ext uri="{FF2B5EF4-FFF2-40B4-BE49-F238E27FC236}">
                <a16:creationId xmlns:a16="http://schemas.microsoft.com/office/drawing/2014/main" id="{796C1E59-A029-A1CB-FFEA-4B3C83E26C02}"/>
              </a:ext>
            </a:extLst>
          </p:cNvPr>
          <p:cNvPicPr>
            <a:picLocks noChangeAspect="1"/>
          </p:cNvPicPr>
          <p:nvPr/>
        </p:nvPicPr>
        <p:blipFill>
          <a:blip r:embed="rId2"/>
          <a:stretch>
            <a:fillRect/>
          </a:stretch>
        </p:blipFill>
        <p:spPr>
          <a:xfrm>
            <a:off x="2179891" y="2013448"/>
            <a:ext cx="8032640" cy="806043"/>
          </a:xfrm>
          <a:prstGeom prst="rect">
            <a:avLst/>
          </a:prstGeom>
        </p:spPr>
      </p:pic>
      <p:grpSp>
        <p:nvGrpSpPr>
          <p:cNvPr id="21" name="Group 20">
            <a:extLst>
              <a:ext uri="{FF2B5EF4-FFF2-40B4-BE49-F238E27FC236}">
                <a16:creationId xmlns:a16="http://schemas.microsoft.com/office/drawing/2014/main" id="{D4A5104A-9B12-B1B8-DB7F-B4B342B87A38}"/>
              </a:ext>
            </a:extLst>
          </p:cNvPr>
          <p:cNvGrpSpPr/>
          <p:nvPr/>
        </p:nvGrpSpPr>
        <p:grpSpPr>
          <a:xfrm>
            <a:off x="2264448" y="3313513"/>
            <a:ext cx="7863526" cy="2923090"/>
            <a:chOff x="2094888" y="3610641"/>
            <a:chExt cx="7863526" cy="2923090"/>
          </a:xfrm>
        </p:grpSpPr>
        <p:pic>
          <p:nvPicPr>
            <p:cNvPr id="6" name="Picture 5">
              <a:extLst>
                <a:ext uri="{FF2B5EF4-FFF2-40B4-BE49-F238E27FC236}">
                  <a16:creationId xmlns:a16="http://schemas.microsoft.com/office/drawing/2014/main" id="{632B055D-8FB4-04C6-21C6-8A0A40F6B487}"/>
                </a:ext>
              </a:extLst>
            </p:cNvPr>
            <p:cNvPicPr>
              <a:picLocks noChangeAspect="1"/>
            </p:cNvPicPr>
            <p:nvPr/>
          </p:nvPicPr>
          <p:blipFill>
            <a:blip r:embed="rId3"/>
            <a:stretch>
              <a:fillRect/>
            </a:stretch>
          </p:blipFill>
          <p:spPr>
            <a:xfrm>
              <a:off x="2094888" y="3610641"/>
              <a:ext cx="7863526" cy="2923090"/>
            </a:xfrm>
            <a:prstGeom prst="rect">
              <a:avLst/>
            </a:prstGeom>
          </p:spPr>
        </p:pic>
        <p:pic>
          <p:nvPicPr>
            <p:cNvPr id="19" name="Picture 18">
              <a:extLst>
                <a:ext uri="{FF2B5EF4-FFF2-40B4-BE49-F238E27FC236}">
                  <a16:creationId xmlns:a16="http://schemas.microsoft.com/office/drawing/2014/main" id="{A22A3A25-ACB1-471F-B340-B84A961B6EF6}"/>
                </a:ext>
              </a:extLst>
            </p:cNvPr>
            <p:cNvPicPr>
              <a:picLocks noChangeAspect="1"/>
            </p:cNvPicPr>
            <p:nvPr/>
          </p:nvPicPr>
          <p:blipFill rotWithShape="1">
            <a:blip r:embed="rId3"/>
            <a:srcRect l="36626" t="20292" r="59956" b="69185"/>
            <a:stretch/>
          </p:blipFill>
          <p:spPr>
            <a:xfrm>
              <a:off x="4979324" y="5022247"/>
              <a:ext cx="268778" cy="307571"/>
            </a:xfrm>
            <a:prstGeom prst="rect">
              <a:avLst/>
            </a:prstGeom>
          </p:spPr>
        </p:pic>
        <p:pic>
          <p:nvPicPr>
            <p:cNvPr id="20" name="Picture 19">
              <a:extLst>
                <a:ext uri="{FF2B5EF4-FFF2-40B4-BE49-F238E27FC236}">
                  <a16:creationId xmlns:a16="http://schemas.microsoft.com/office/drawing/2014/main" id="{0E3535BD-0953-9855-51ED-CF993B14CC03}"/>
                </a:ext>
              </a:extLst>
            </p:cNvPr>
            <p:cNvPicPr>
              <a:picLocks noChangeAspect="1"/>
            </p:cNvPicPr>
            <p:nvPr/>
          </p:nvPicPr>
          <p:blipFill rotWithShape="1">
            <a:blip r:embed="rId3"/>
            <a:srcRect l="36434" t="49965" r="59549" b="41612"/>
            <a:stretch/>
          </p:blipFill>
          <p:spPr>
            <a:xfrm>
              <a:off x="4971012" y="4257378"/>
              <a:ext cx="315884" cy="246196"/>
            </a:xfrm>
            <a:prstGeom prst="rect">
              <a:avLst/>
            </a:prstGeom>
          </p:spPr>
        </p:pic>
      </p:grpSp>
    </p:spTree>
    <p:extLst>
      <p:ext uri="{BB962C8B-B14F-4D97-AF65-F5344CB8AC3E}">
        <p14:creationId xmlns:p14="http://schemas.microsoft.com/office/powerpoint/2010/main" val="3211189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2949827" y="344640"/>
            <a:ext cx="6292345" cy="1325563"/>
          </a:xfrm>
        </p:spPr>
        <p:txBody>
          <a:bodyPr>
            <a:normAutofit/>
          </a:bodyPr>
          <a:lstStyle/>
          <a:p>
            <a:pPr>
              <a:lnSpc>
                <a:spcPct val="150000"/>
              </a:lnSpc>
            </a:pPr>
            <a:r>
              <a:rPr lang="en-IN" dirty="0"/>
              <a:t>Variational Auto-encoder</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endParaRPr lang="en-US" sz="1600" dirty="0"/>
          </a:p>
        </p:txBody>
      </p:sp>
      <p:pic>
        <p:nvPicPr>
          <p:cNvPr id="18" name="Picture 17">
            <a:extLst>
              <a:ext uri="{FF2B5EF4-FFF2-40B4-BE49-F238E27FC236}">
                <a16:creationId xmlns:a16="http://schemas.microsoft.com/office/drawing/2014/main" id="{796C1E59-A029-A1CB-FFEA-4B3C83E26C02}"/>
              </a:ext>
            </a:extLst>
          </p:cNvPr>
          <p:cNvPicPr>
            <a:picLocks noChangeAspect="1"/>
          </p:cNvPicPr>
          <p:nvPr/>
        </p:nvPicPr>
        <p:blipFill>
          <a:blip r:embed="rId2"/>
          <a:stretch>
            <a:fillRect/>
          </a:stretch>
        </p:blipFill>
        <p:spPr>
          <a:xfrm>
            <a:off x="2179891" y="2013448"/>
            <a:ext cx="8032640" cy="806043"/>
          </a:xfrm>
          <a:prstGeom prst="rect">
            <a:avLst/>
          </a:prstGeom>
        </p:spPr>
      </p:pic>
      <p:grpSp>
        <p:nvGrpSpPr>
          <p:cNvPr id="9" name="Group 8">
            <a:extLst>
              <a:ext uri="{FF2B5EF4-FFF2-40B4-BE49-F238E27FC236}">
                <a16:creationId xmlns:a16="http://schemas.microsoft.com/office/drawing/2014/main" id="{40F105E2-D462-834A-579C-FE4BD82ADC02}"/>
              </a:ext>
            </a:extLst>
          </p:cNvPr>
          <p:cNvGrpSpPr/>
          <p:nvPr/>
        </p:nvGrpSpPr>
        <p:grpSpPr>
          <a:xfrm>
            <a:off x="2264448" y="3313513"/>
            <a:ext cx="7863526" cy="2923090"/>
            <a:chOff x="2094888" y="3610641"/>
            <a:chExt cx="7863526" cy="2923090"/>
          </a:xfrm>
        </p:grpSpPr>
        <p:pic>
          <p:nvPicPr>
            <p:cNvPr id="10" name="Picture 9">
              <a:extLst>
                <a:ext uri="{FF2B5EF4-FFF2-40B4-BE49-F238E27FC236}">
                  <a16:creationId xmlns:a16="http://schemas.microsoft.com/office/drawing/2014/main" id="{3A3035F3-DA24-30B0-37AB-3B297275A707}"/>
                </a:ext>
              </a:extLst>
            </p:cNvPr>
            <p:cNvPicPr>
              <a:picLocks noChangeAspect="1"/>
            </p:cNvPicPr>
            <p:nvPr/>
          </p:nvPicPr>
          <p:blipFill>
            <a:blip r:embed="rId3"/>
            <a:stretch>
              <a:fillRect/>
            </a:stretch>
          </p:blipFill>
          <p:spPr>
            <a:xfrm>
              <a:off x="2094888" y="3610641"/>
              <a:ext cx="7863526" cy="2923090"/>
            </a:xfrm>
            <a:prstGeom prst="rect">
              <a:avLst/>
            </a:prstGeom>
          </p:spPr>
        </p:pic>
        <p:pic>
          <p:nvPicPr>
            <p:cNvPr id="12" name="Picture 11">
              <a:extLst>
                <a:ext uri="{FF2B5EF4-FFF2-40B4-BE49-F238E27FC236}">
                  <a16:creationId xmlns:a16="http://schemas.microsoft.com/office/drawing/2014/main" id="{D88AE01A-CA7B-9DEF-7D73-534695C29786}"/>
                </a:ext>
              </a:extLst>
            </p:cNvPr>
            <p:cNvPicPr>
              <a:picLocks noChangeAspect="1"/>
            </p:cNvPicPr>
            <p:nvPr/>
          </p:nvPicPr>
          <p:blipFill rotWithShape="1">
            <a:blip r:embed="rId3"/>
            <a:srcRect l="36626" t="20292" r="59956" b="69185"/>
            <a:stretch/>
          </p:blipFill>
          <p:spPr>
            <a:xfrm>
              <a:off x="4979324" y="5022247"/>
              <a:ext cx="268778" cy="307571"/>
            </a:xfrm>
            <a:prstGeom prst="rect">
              <a:avLst/>
            </a:prstGeom>
          </p:spPr>
        </p:pic>
        <p:pic>
          <p:nvPicPr>
            <p:cNvPr id="13" name="Picture 12">
              <a:extLst>
                <a:ext uri="{FF2B5EF4-FFF2-40B4-BE49-F238E27FC236}">
                  <a16:creationId xmlns:a16="http://schemas.microsoft.com/office/drawing/2014/main" id="{D3430970-D583-407D-0B8D-ABD87797ED69}"/>
                </a:ext>
              </a:extLst>
            </p:cNvPr>
            <p:cNvPicPr>
              <a:picLocks noChangeAspect="1"/>
            </p:cNvPicPr>
            <p:nvPr/>
          </p:nvPicPr>
          <p:blipFill rotWithShape="1">
            <a:blip r:embed="rId3"/>
            <a:srcRect l="36434" t="49965" r="59549" b="41612"/>
            <a:stretch/>
          </p:blipFill>
          <p:spPr>
            <a:xfrm>
              <a:off x="4971012" y="4257378"/>
              <a:ext cx="315884" cy="246196"/>
            </a:xfrm>
            <a:prstGeom prst="rect">
              <a:avLst/>
            </a:prstGeom>
          </p:spPr>
        </p:pic>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5E918C4-FB19-E502-25F3-3505A37C2E20}"/>
                  </a:ext>
                </a:extLst>
              </p:cNvPr>
              <p:cNvSpPr/>
              <p:nvPr/>
            </p:nvSpPr>
            <p:spPr>
              <a:xfrm>
                <a:off x="5122652" y="5476763"/>
                <a:ext cx="351723" cy="38963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IN" i="1" smtClean="0">
                          <a:latin typeface="Cambria Math" panose="02040503050406030204" pitchFamily="18" charset="0"/>
                          <a:ea typeface="Cambria Math" panose="02040503050406030204" pitchFamily="18" charset="0"/>
                        </a:rPr>
                        <m:t>𝜂</m:t>
                      </m:r>
                    </m:oMath>
                  </m:oMathPara>
                </a14:m>
                <a:endParaRPr lang="en-IN" dirty="0"/>
              </a:p>
            </p:txBody>
          </p:sp>
        </mc:Choice>
        <mc:Fallback xmlns="">
          <p:sp>
            <p:nvSpPr>
              <p:cNvPr id="14" name="Rectangle 13">
                <a:extLst>
                  <a:ext uri="{FF2B5EF4-FFF2-40B4-BE49-F238E27FC236}">
                    <a16:creationId xmlns:a16="http://schemas.microsoft.com/office/drawing/2014/main" id="{85E918C4-FB19-E502-25F3-3505A37C2E20}"/>
                  </a:ext>
                </a:extLst>
              </p:cNvPr>
              <p:cNvSpPr>
                <a:spLocks noRot="1" noChangeAspect="1" noMove="1" noResize="1" noEditPoints="1" noAdjustHandles="1" noChangeArrowheads="1" noChangeShapeType="1" noTextEdit="1"/>
              </p:cNvSpPr>
              <p:nvPr/>
            </p:nvSpPr>
            <p:spPr>
              <a:xfrm>
                <a:off x="5122652" y="5476763"/>
                <a:ext cx="351723" cy="389634"/>
              </a:xfrm>
              <a:prstGeom prst="rect">
                <a:avLst/>
              </a:prstGeom>
              <a:blipFill>
                <a:blip r:embed="rId4"/>
                <a:stretch>
                  <a:fillRect b="-4545"/>
                </a:stretch>
              </a:blipFill>
            </p:spPr>
            <p:txBody>
              <a:bodyPr/>
              <a:lstStyle/>
              <a:p>
                <a:r>
                  <a:rPr lang="en-IN">
                    <a:noFill/>
                  </a:rPr>
                  <a:t> </a:t>
                </a:r>
              </a:p>
            </p:txBody>
          </p:sp>
        </mc:Fallback>
      </mc:AlternateContent>
      <p:cxnSp>
        <p:nvCxnSpPr>
          <p:cNvPr id="24" name="Straight Connector 23">
            <a:extLst>
              <a:ext uri="{FF2B5EF4-FFF2-40B4-BE49-F238E27FC236}">
                <a16:creationId xmlns:a16="http://schemas.microsoft.com/office/drawing/2014/main" id="{A1127E92-7FD1-4E6B-B869-7C9777AE331A}"/>
              </a:ext>
            </a:extLst>
          </p:cNvPr>
          <p:cNvCxnSpPr>
            <a:cxnSpLocks/>
            <a:stCxn id="14" idx="0"/>
          </p:cNvCxnSpPr>
          <p:nvPr/>
        </p:nvCxnSpPr>
        <p:spPr>
          <a:xfrm flipV="1">
            <a:off x="5298514" y="5145577"/>
            <a:ext cx="0" cy="288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493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Dataset</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4329079" y="2727184"/>
            <a:ext cx="3533842" cy="1403632"/>
          </a:xfrm>
        </p:spPr>
        <p:txBody>
          <a:bodyPr>
            <a:normAutofit fontScale="92500"/>
          </a:bodyPr>
          <a:lstStyle/>
          <a:p>
            <a:pPr marL="514350" indent="-514350" algn="l">
              <a:lnSpc>
                <a:spcPct val="150000"/>
              </a:lnSpc>
              <a:buFont typeface="+mj-lt"/>
              <a:buAutoNum type="arabicPeriod"/>
            </a:pPr>
            <a:r>
              <a:rPr lang="en-IN" dirty="0"/>
              <a:t>How does it sound like</a:t>
            </a:r>
          </a:p>
          <a:p>
            <a:pPr marL="514350" indent="-514350" algn="l">
              <a:lnSpc>
                <a:spcPct val="150000"/>
              </a:lnSpc>
              <a:buFont typeface="+mj-lt"/>
              <a:buAutoNum type="arabicPeriod"/>
            </a:pPr>
            <a:r>
              <a:rPr lang="en-IN" dirty="0"/>
              <a:t>Pre-processing</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428633463"/>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81D1F3-EE22-4802-8DFA-C4795BD0F3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D61E6D-BC40-43C3-A154-0081729E0F7E}">
  <ds:schemaRefs>
    <ds:schemaRef ds:uri="http://schemas.microsoft.com/office/2006/metadata/properties"/>
    <ds:schemaRef ds:uri="http://schemas.microsoft.com/office/2006/documentManagement/types"/>
    <ds:schemaRef ds:uri="http://schemas.microsoft.com/sharepoint/v3"/>
    <ds:schemaRef ds:uri="http://purl.org/dc/dcmitype/"/>
    <ds:schemaRef ds:uri="http://schemas.microsoft.com/office/infopath/2007/PartnerControls"/>
    <ds:schemaRef ds:uri="http://purl.org/dc/terms/"/>
    <ds:schemaRef ds:uri="230e9df3-be65-4c73-a93b-d1236ebd677e"/>
    <ds:schemaRef ds:uri="http://schemas.openxmlformats.org/package/2006/metadata/core-properties"/>
    <ds:schemaRef ds:uri="http://purl.org/dc/elements/1.1/"/>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2815A6BF-B4A3-4B5C-B85C-0D4CB6AE15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TotalTime>0</TotalTime>
  <Words>1375</Words>
  <Application>Microsoft Office PowerPoint</Application>
  <PresentationFormat>Widescreen</PresentationFormat>
  <Paragraphs>199</Paragraphs>
  <Slides>35</Slides>
  <Notes>0</Notes>
  <HiddenSlides>0</HiddenSlides>
  <MMClips>38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 Math</vt:lpstr>
      <vt:lpstr>Courier New</vt:lpstr>
      <vt:lpstr>Courier New,monospace</vt:lpstr>
      <vt:lpstr>Tenorite</vt:lpstr>
      <vt:lpstr>Monoline</vt:lpstr>
      <vt:lpstr>Variational auto-encoder on speech commands</vt:lpstr>
      <vt:lpstr>OUTLINE</vt:lpstr>
      <vt:lpstr>i. Theory recap</vt:lpstr>
      <vt:lpstr>Variational bayes</vt:lpstr>
      <vt:lpstr>Variational bayes</vt:lpstr>
      <vt:lpstr>Variational Auto-encoder</vt:lpstr>
      <vt:lpstr>Variational Auto-encoder</vt:lpstr>
      <vt:lpstr>Variational Auto-encoder</vt:lpstr>
      <vt:lpstr>Dataset</vt:lpstr>
      <vt:lpstr>How does the data sound/look</vt:lpstr>
      <vt:lpstr>THE DATASET</vt:lpstr>
      <vt:lpstr>pre-processing</vt:lpstr>
      <vt:lpstr>Mel spectrogram</vt:lpstr>
      <vt:lpstr>Why mel? How much do we lose?</vt:lpstr>
      <vt:lpstr>III. Training</vt:lpstr>
      <vt:lpstr>Model: Encoder</vt:lpstr>
      <vt:lpstr>Model: Decoder</vt:lpstr>
      <vt:lpstr>Layers and parameters</vt:lpstr>
      <vt:lpstr>Further notes</vt:lpstr>
      <vt:lpstr>IV. results</vt:lpstr>
      <vt:lpstr>Notable models: the complex one</vt:lpstr>
      <vt:lpstr>Notable models: the complex one</vt:lpstr>
      <vt:lpstr>Notable models: the asymmetric (Encoder)</vt:lpstr>
      <vt:lpstr>Notable models: the asymmetric (Decoder)</vt:lpstr>
      <vt:lpstr>Notable models: the asymmetric</vt:lpstr>
      <vt:lpstr>Notable models: the asymmetric</vt:lpstr>
      <vt:lpstr>Notable models: midpoint</vt:lpstr>
      <vt:lpstr>Notable models: the midpoint</vt:lpstr>
      <vt:lpstr>Notes on beta parameter</vt:lpstr>
      <vt:lpstr>Gaussian mixture model clustering</vt:lpstr>
      <vt:lpstr>Homogeneous clusters</vt:lpstr>
      <vt:lpstr>Homogeneous clusters</vt:lpstr>
      <vt:lpstr>Homogeneous clusters</vt:lpstr>
      <vt:lpstr>Confusion Matrix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auto-encoder on speech commands</dc:title>
  <dc:creator/>
  <cp:lastModifiedBy/>
  <cp:revision>1233</cp:revision>
  <dcterms:created xsi:type="dcterms:W3CDTF">2021-06-15T16:02:44Z</dcterms:created>
  <dcterms:modified xsi:type="dcterms:W3CDTF">2024-07-19T09:36:21Z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